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70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E02CFC-3663-92E8-DAD2-4226E7000DEC}" v="7" dt="2022-05-25T08:27:33.7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416BE-C9AE-3843-A48D-235A047539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46209-AA27-0342-B090-DB63243CCA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D7E84C-1AF8-3948-AB81-2D00B66A13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A9F1EB-7AF1-E94E-867B-A0E53C2855E8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7A82E-DA08-074B-A3EB-E424108BE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FC263-39A8-384F-B6BF-C5F31B5AA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9980A7-9A35-F944-ABD4-ED42752BF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2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219D4-7E4F-B044-B53D-D4B23E285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EF0E92C-3F3B-CF43-8B33-7AB66DD586AE}"/>
              </a:ext>
            </a:extLst>
          </p:cNvPr>
          <p:cNvCxnSpPr/>
          <p:nvPr userDrawn="1"/>
        </p:nvCxnSpPr>
        <p:spPr>
          <a:xfrm>
            <a:off x="838200" y="6155369"/>
            <a:ext cx="10515600" cy="0"/>
          </a:xfrm>
          <a:prstGeom prst="line">
            <a:avLst/>
          </a:prstGeom>
          <a:ln>
            <a:solidFill>
              <a:srgbClr val="7D54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6AE2A79-A4ED-7543-9929-7D361A15FE3B}"/>
              </a:ext>
            </a:extLst>
          </p:cNvPr>
          <p:cNvCxnSpPr/>
          <p:nvPr userDrawn="1"/>
        </p:nvCxnSpPr>
        <p:spPr>
          <a:xfrm>
            <a:off x="838200" y="1624495"/>
            <a:ext cx="10515600" cy="0"/>
          </a:xfrm>
          <a:prstGeom prst="line">
            <a:avLst/>
          </a:prstGeom>
          <a:ln>
            <a:solidFill>
              <a:srgbClr val="7D54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AFA5568B-4E65-DF44-8C98-4D1FA39C85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1644" y="242065"/>
            <a:ext cx="2438033" cy="1394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85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350D51F-8BAF-D0F4-B4AF-EDBEC1C6230B}"/>
              </a:ext>
            </a:extLst>
          </p:cNvPr>
          <p:cNvSpPr txBox="1">
            <a:spLocks/>
          </p:cNvSpPr>
          <p:nvPr/>
        </p:nvSpPr>
        <p:spPr>
          <a:xfrm>
            <a:off x="735013" y="1685925"/>
            <a:ext cx="11277600" cy="503555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251398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Goals and Hopes for Leadership Programme: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251398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srgbClr val="7D54DE"/>
                </a:solidFill>
                <a:effectLst/>
                <a:uLnTx/>
                <a:uFillTx/>
                <a:latin typeface="Trade Gothic Next" panose="020B0503040303020004" pitchFamily="34" charset="0"/>
              </a:rPr>
              <a:t>Solutions for patient safety – how to engage patients meaningfully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600" dirty="0">
                <a:solidFill>
                  <a:srgbClr val="7D54DE"/>
                </a:solidFill>
                <a:latin typeface="Trade Gothic Next" panose="020B0503040303020004" pitchFamily="34" charset="0"/>
              </a:rPr>
              <a:t>Learn from others – guidance / leadership skills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srgbClr val="7D54DE"/>
                </a:solidFill>
                <a:effectLst/>
                <a:uLnTx/>
                <a:uFillTx/>
                <a:latin typeface="Trade Gothic Next" panose="020B0503040303020004" pitchFamily="34" charset="0"/>
              </a:rPr>
              <a:t>Restorative justice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600" dirty="0">
                <a:solidFill>
                  <a:srgbClr val="7D54DE"/>
                </a:solidFill>
                <a:latin typeface="Trade Gothic Next" panose="020B0503040303020004" pitchFamily="34" charset="0"/>
              </a:rPr>
              <a:t>Restorative just and learning culture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600" dirty="0">
                <a:solidFill>
                  <a:srgbClr val="7D54DE"/>
                </a:solidFill>
                <a:latin typeface="Trade Gothic Next" panose="020B0503040303020004" pitchFamily="34" charset="0"/>
              </a:rPr>
              <a:t>Create networks – learn from other sectors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srgbClr val="7D54DE"/>
                </a:solidFill>
                <a:effectLst/>
                <a:uLnTx/>
                <a:uFillTx/>
                <a:latin typeface="Trade Gothic Next" panose="020B0503040303020004" pitchFamily="34" charset="0"/>
              </a:rPr>
              <a:t>Shared decision making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srgbClr val="7D54DE"/>
                </a:solidFill>
                <a:effectLst/>
                <a:uLnTx/>
                <a:uFillTx/>
                <a:latin typeface="Trade Gothic Next" panose="020B0503040303020004" pitchFamily="34" charset="0"/>
              </a:rPr>
              <a:t>Personalised care for others in maternity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600" dirty="0">
                <a:solidFill>
                  <a:srgbClr val="7D54DE"/>
                </a:solidFill>
                <a:latin typeface="Trade Gothic Next" panose="020B0503040303020004" pitchFamily="34" charset="0"/>
              </a:rPr>
              <a:t>Advocate for advanced practice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srgbClr val="7D54DE"/>
                </a:solidFill>
                <a:effectLst/>
                <a:uLnTx/>
                <a:uFillTx/>
                <a:latin typeface="Trade Gothic Next" panose="020B0503040303020004" pitchFamily="34" charset="0"/>
              </a:rPr>
              <a:t>Highlight areas where </a:t>
            </a:r>
            <a:r>
              <a:rPr lang="en-GB" sz="2600" dirty="0">
                <a:solidFill>
                  <a:srgbClr val="7D54DE"/>
                </a:solidFill>
                <a:latin typeface="Trade Gothic Next" panose="020B0503040303020004" pitchFamily="34" charset="0"/>
              </a:rPr>
              <a:t>supports is required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7D54DE"/>
              </a:solidFill>
              <a:effectLst/>
              <a:uLnTx/>
              <a:uFillTx/>
              <a:latin typeface="Trade Gothic Next" panose="020B05030403030200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064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Placeholder 2">
            <a:extLst>
              <a:ext uri="{FF2B5EF4-FFF2-40B4-BE49-F238E27FC236}">
                <a16:creationId xmlns:a16="http://schemas.microsoft.com/office/drawing/2014/main" id="{6D9DA1E9-E753-B6DB-36DE-E8A4774EF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" y="1822450"/>
            <a:ext cx="9150350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  <a:buNone/>
              <a:defRPr/>
            </a:pP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251398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Group agreement</a:t>
            </a:r>
          </a:p>
          <a:p>
            <a:pPr marL="342900" indent="-342900" fontAlgn="base">
              <a:spcAft>
                <a:spcPct val="0"/>
              </a:spcAft>
              <a:defRPr/>
            </a:pPr>
            <a:r>
              <a:rPr lang="en-GB" altLang="en-US" sz="2400" dirty="0">
                <a:solidFill>
                  <a:srgbClr val="7D54DE"/>
                </a:solidFill>
                <a:latin typeface="Trade Gothic Next" panose="020B0503040303020004" pitchFamily="34" charset="0"/>
                <a:cs typeface="Segoe UI" panose="020B0502040204020203" pitchFamily="34" charset="0"/>
              </a:rPr>
              <a:t>Maintain regular contact – successes</a:t>
            </a:r>
          </a:p>
          <a:p>
            <a:pPr marL="342900" indent="-342900" fontAlgn="base">
              <a:spcAft>
                <a:spcPct val="0"/>
              </a:spcAft>
              <a:defRPr/>
            </a:pPr>
            <a:r>
              <a:rPr kumimoji="0" lang="en-GB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7D54DE"/>
                </a:solidFill>
                <a:effectLst/>
                <a:uLnTx/>
                <a:uFillTx/>
                <a:latin typeface="Trade Gothic Next" panose="020B0503040303020004" pitchFamily="34" charset="0"/>
                <a:cs typeface="Segoe UI" panose="020B0502040204020203" pitchFamily="34" charset="0"/>
              </a:rPr>
              <a:t>Commitment to respond to each other</a:t>
            </a:r>
          </a:p>
          <a:p>
            <a:pPr marL="342900" indent="-342900" fontAlgn="base">
              <a:spcAft>
                <a:spcPct val="0"/>
              </a:spcAft>
              <a:defRPr/>
            </a:pPr>
            <a:r>
              <a:rPr lang="en-GB" altLang="en-US" sz="2400" dirty="0">
                <a:solidFill>
                  <a:srgbClr val="7D54DE"/>
                </a:solidFill>
                <a:latin typeface="Trade Gothic Next" panose="020B0503040303020004" pitchFamily="34" charset="0"/>
                <a:cs typeface="Segoe UI" panose="020B0502040204020203" pitchFamily="34" charset="0"/>
              </a:rPr>
              <a:t>Accountable to others</a:t>
            </a:r>
            <a:r>
              <a:rPr kumimoji="0" lang="en-GB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7D54DE"/>
                </a:solidFill>
                <a:effectLst/>
                <a:uLnTx/>
                <a:uFillTx/>
                <a:latin typeface="Trade Gothic Next" panose="020B0503040303020004" pitchFamily="34" charset="0"/>
                <a:cs typeface="Segoe UI" panose="020B0502040204020203" pitchFamily="34" charset="0"/>
              </a:rPr>
              <a:t> </a:t>
            </a:r>
          </a:p>
          <a:p>
            <a:pPr marL="342900" indent="-342900" fontAlgn="base">
              <a:spcAft>
                <a:spcPct val="0"/>
              </a:spcAft>
              <a:defRPr/>
            </a:pPr>
            <a:r>
              <a:rPr lang="en-GB" sz="2400" dirty="0">
                <a:solidFill>
                  <a:srgbClr val="7D54DE"/>
                </a:solidFill>
                <a:latin typeface="Trade Gothic Next" panose="020B0503040303020004" pitchFamily="34" charset="0"/>
              </a:rPr>
              <a:t>Help each other be brave</a:t>
            </a:r>
          </a:p>
          <a:p>
            <a:pPr marL="342900" indent="-342900" fontAlgn="base">
              <a:spcAft>
                <a:spcPct val="0"/>
              </a:spcAft>
              <a:defRPr/>
            </a:pPr>
            <a:r>
              <a:rPr lang="en-GB" sz="2400">
                <a:solidFill>
                  <a:srgbClr val="7D54DE"/>
                </a:solidFill>
                <a:latin typeface="Trade Gothic Next" panose="020B0503040303020004" pitchFamily="34" charset="0"/>
              </a:rPr>
              <a:t>Value others – improve patient safety </a:t>
            </a:r>
          </a:p>
          <a:p>
            <a:pPr marL="342900" indent="-342900" fontAlgn="base">
              <a:spcAft>
                <a:spcPct val="0"/>
              </a:spcAft>
              <a:defRPr/>
            </a:pPr>
            <a:endParaRPr lang="en-GB" sz="2400" dirty="0">
              <a:solidFill>
                <a:srgbClr val="7D54DE"/>
              </a:solidFill>
              <a:latin typeface="Trade Gothic Next" panose="020B0503040303020004" pitchFamily="34" charset="0"/>
            </a:endParaRPr>
          </a:p>
          <a:p>
            <a:pPr marL="342900" indent="-342900" fontAlgn="base">
              <a:spcAft>
                <a:spcPct val="0"/>
              </a:spcAft>
              <a:defRPr/>
            </a:pPr>
            <a:endParaRPr kumimoji="0" lang="en-GB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251398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7750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7</cp:revision>
  <dcterms:created xsi:type="dcterms:W3CDTF">2022-05-25T08:25:25Z</dcterms:created>
  <dcterms:modified xsi:type="dcterms:W3CDTF">2022-05-26T11:00:02Z</dcterms:modified>
</cp:coreProperties>
</file>