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 id="2147483944" r:id="rId5"/>
  </p:sldMasterIdLst>
  <p:notesMasterIdLst>
    <p:notesMasterId r:id="rId39"/>
  </p:notesMasterIdLst>
  <p:handoutMasterIdLst>
    <p:handoutMasterId r:id="rId40"/>
  </p:handoutMasterIdLst>
  <p:sldIdLst>
    <p:sldId id="1923" r:id="rId6"/>
    <p:sldId id="298" r:id="rId7"/>
    <p:sldId id="266" r:id="rId8"/>
    <p:sldId id="2145707293" r:id="rId9"/>
    <p:sldId id="2145707292" r:id="rId10"/>
    <p:sldId id="2147374848" r:id="rId11"/>
    <p:sldId id="2147374847" r:id="rId12"/>
    <p:sldId id="2147473890" r:id="rId13"/>
    <p:sldId id="2145707267" r:id="rId14"/>
    <p:sldId id="1987" r:id="rId15"/>
    <p:sldId id="2145707290" r:id="rId16"/>
    <p:sldId id="2145707291" r:id="rId17"/>
    <p:sldId id="2145707294" r:id="rId18"/>
    <p:sldId id="2145707296" r:id="rId19"/>
    <p:sldId id="2145707301" r:id="rId20"/>
    <p:sldId id="2145707302" r:id="rId21"/>
    <p:sldId id="2147378178" r:id="rId22"/>
    <p:sldId id="2147378179" r:id="rId23"/>
    <p:sldId id="2147473892" r:id="rId24"/>
    <p:sldId id="2147473893" r:id="rId25"/>
    <p:sldId id="2147473894" r:id="rId26"/>
    <p:sldId id="2147374865" r:id="rId27"/>
    <p:sldId id="272" r:id="rId28"/>
    <p:sldId id="2147374840" r:id="rId29"/>
    <p:sldId id="275" r:id="rId30"/>
    <p:sldId id="3149" r:id="rId31"/>
    <p:sldId id="2145707295" r:id="rId32"/>
    <p:sldId id="2145707283" r:id="rId33"/>
    <p:sldId id="2147473342" r:id="rId34"/>
    <p:sldId id="2147473886" r:id="rId35"/>
    <p:sldId id="2147473889" r:id="rId36"/>
    <p:sldId id="2145707299" r:id="rId37"/>
    <p:sldId id="21457073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9"/>
    <a:srgbClr val="003099"/>
    <a:srgbClr val="0072CE"/>
    <a:srgbClr val="00A9CE"/>
    <a:srgbClr val="80D2CC"/>
    <a:srgbClr val="99DBD6"/>
    <a:srgbClr val="99DDEB"/>
    <a:srgbClr val="80D4E7"/>
    <a:srgbClr val="005EB8"/>
    <a:srgbClr val="E8ED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36471" autoAdjust="0"/>
  </p:normalViewPr>
  <p:slideViewPr>
    <p:cSldViewPr snapToGrid="0">
      <p:cViewPr varScale="1">
        <p:scale>
          <a:sx n="45" d="100"/>
          <a:sy n="45" d="100"/>
        </p:scale>
        <p:origin x="2316" y="54"/>
      </p:cViewPr>
      <p:guideLst/>
    </p:cSldViewPr>
  </p:slideViewPr>
  <p:outlineViewPr>
    <p:cViewPr>
      <p:scale>
        <a:sx n="33" d="100"/>
        <a:sy n="33" d="100"/>
      </p:scale>
      <p:origin x="0" y="-888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Stovin-Bradford" userId="71d624f5-3dbd-4916-b2a1-a512b549540f" providerId="ADAL" clId="{3346C100-E502-49F4-A6A9-39C46E9AB5FA}"/>
    <pc:docChg chg="undo custSel addSld delSld modSld">
      <pc:chgData name="Kate Stovin-Bradford" userId="71d624f5-3dbd-4916-b2a1-a512b549540f" providerId="ADAL" clId="{3346C100-E502-49F4-A6A9-39C46E9AB5FA}" dt="2023-07-31T15:01:48.609" v="17" actId="6549"/>
      <pc:docMkLst>
        <pc:docMk/>
      </pc:docMkLst>
      <pc:sldChg chg="modNotesTx">
        <pc:chgData name="Kate Stovin-Bradford" userId="71d624f5-3dbd-4916-b2a1-a512b549540f" providerId="ADAL" clId="{3346C100-E502-49F4-A6A9-39C46E9AB5FA}" dt="2023-07-31T15:00:10.910" v="0" actId="6549"/>
        <pc:sldMkLst>
          <pc:docMk/>
          <pc:sldMk cId="2460714733" sldId="298"/>
        </pc:sldMkLst>
      </pc:sldChg>
      <pc:sldChg chg="add del">
        <pc:chgData name="Kate Stovin-Bradford" userId="71d624f5-3dbd-4916-b2a1-a512b549540f" providerId="ADAL" clId="{3346C100-E502-49F4-A6A9-39C46E9AB5FA}" dt="2023-07-31T15:01:29.601" v="15" actId="47"/>
        <pc:sldMkLst>
          <pc:docMk/>
          <pc:sldMk cId="1108449106" sldId="2145707299"/>
        </pc:sldMkLst>
      </pc:sldChg>
      <pc:sldChg chg="add del">
        <pc:chgData name="Kate Stovin-Bradford" userId="71d624f5-3dbd-4916-b2a1-a512b549540f" providerId="ADAL" clId="{3346C100-E502-49F4-A6A9-39C46E9AB5FA}" dt="2023-07-31T15:01:29.129" v="14" actId="47"/>
        <pc:sldMkLst>
          <pc:docMk/>
          <pc:sldMk cId="3216848068" sldId="2145707300"/>
        </pc:sldMkLst>
      </pc:sldChg>
      <pc:sldChg chg="modNotesTx">
        <pc:chgData name="Kate Stovin-Bradford" userId="71d624f5-3dbd-4916-b2a1-a512b549540f" providerId="ADAL" clId="{3346C100-E502-49F4-A6A9-39C46E9AB5FA}" dt="2023-07-31T15:00:40.701" v="1" actId="6549"/>
        <pc:sldMkLst>
          <pc:docMk/>
          <pc:sldMk cId="780173006" sldId="2145707301"/>
        </pc:sldMkLst>
      </pc:sldChg>
      <pc:sldChg chg="modNotesTx">
        <pc:chgData name="Kate Stovin-Bradford" userId="71d624f5-3dbd-4916-b2a1-a512b549540f" providerId="ADAL" clId="{3346C100-E502-49F4-A6A9-39C46E9AB5FA}" dt="2023-07-31T15:00:46.481" v="2" actId="6549"/>
        <pc:sldMkLst>
          <pc:docMk/>
          <pc:sldMk cId="149632946" sldId="2145707302"/>
        </pc:sldMkLst>
      </pc:sldChg>
      <pc:sldChg chg="modNotesTx">
        <pc:chgData name="Kate Stovin-Bradford" userId="71d624f5-3dbd-4916-b2a1-a512b549540f" providerId="ADAL" clId="{3346C100-E502-49F4-A6A9-39C46E9AB5FA}" dt="2023-07-31T15:01:48.609" v="17" actId="6549"/>
        <pc:sldMkLst>
          <pc:docMk/>
          <pc:sldMk cId="2439460313" sldId="2147374865"/>
        </pc:sldMkLst>
      </pc:sldChg>
      <pc:sldChg chg="modNotesTx">
        <pc:chgData name="Kate Stovin-Bradford" userId="71d624f5-3dbd-4916-b2a1-a512b549540f" providerId="ADAL" clId="{3346C100-E502-49F4-A6A9-39C46E9AB5FA}" dt="2023-07-31T15:00:50.616" v="3" actId="6549"/>
        <pc:sldMkLst>
          <pc:docMk/>
          <pc:sldMk cId="3583155703" sldId="2147378178"/>
        </pc:sldMkLst>
      </pc:sldChg>
      <pc:sldChg chg="modNotesTx">
        <pc:chgData name="Kate Stovin-Bradford" userId="71d624f5-3dbd-4916-b2a1-a512b549540f" providerId="ADAL" clId="{3346C100-E502-49F4-A6A9-39C46E9AB5FA}" dt="2023-07-31T15:00:54.045" v="4" actId="6549"/>
        <pc:sldMkLst>
          <pc:docMk/>
          <pc:sldMk cId="329641144" sldId="2147378179"/>
        </pc:sldMkLst>
      </pc:sldChg>
      <pc:sldChg chg="add del">
        <pc:chgData name="Kate Stovin-Bradford" userId="71d624f5-3dbd-4916-b2a1-a512b549540f" providerId="ADAL" clId="{3346C100-E502-49F4-A6A9-39C46E9AB5FA}" dt="2023-07-31T15:01:27.673" v="11" actId="47"/>
        <pc:sldMkLst>
          <pc:docMk/>
          <pc:sldMk cId="376554045" sldId="2147473342"/>
        </pc:sldMkLst>
      </pc:sldChg>
      <pc:sldChg chg="add del">
        <pc:chgData name="Kate Stovin-Bradford" userId="71d624f5-3dbd-4916-b2a1-a512b549540f" providerId="ADAL" clId="{3346C100-E502-49F4-A6A9-39C46E9AB5FA}" dt="2023-07-31T15:01:28.077" v="12" actId="47"/>
        <pc:sldMkLst>
          <pc:docMk/>
          <pc:sldMk cId="346364403" sldId="2147473886"/>
        </pc:sldMkLst>
      </pc:sldChg>
      <pc:sldChg chg="add del">
        <pc:chgData name="Kate Stovin-Bradford" userId="71d624f5-3dbd-4916-b2a1-a512b549540f" providerId="ADAL" clId="{3346C100-E502-49F4-A6A9-39C46E9AB5FA}" dt="2023-07-31T15:01:28.631" v="13" actId="47"/>
        <pc:sldMkLst>
          <pc:docMk/>
          <pc:sldMk cId="1054568332" sldId="2147473889"/>
        </pc:sldMkLst>
      </pc:sldChg>
      <pc:sldMasterChg chg="addSldLayout delSldLayout">
        <pc:chgData name="Kate Stovin-Bradford" userId="71d624f5-3dbd-4916-b2a1-a512b549540f" providerId="ADAL" clId="{3346C100-E502-49F4-A6A9-39C46E9AB5FA}" dt="2023-07-31T15:01:27.673" v="11" actId="47"/>
        <pc:sldMasterMkLst>
          <pc:docMk/>
          <pc:sldMasterMk cId="945044896" sldId="2147483773"/>
        </pc:sldMasterMkLst>
        <pc:sldLayoutChg chg="add del">
          <pc:chgData name="Kate Stovin-Bradford" userId="71d624f5-3dbd-4916-b2a1-a512b549540f" providerId="ADAL" clId="{3346C100-E502-49F4-A6A9-39C46E9AB5FA}" dt="2023-07-31T15:01:27.673" v="11" actId="47"/>
          <pc:sldLayoutMkLst>
            <pc:docMk/>
            <pc:sldMasterMk cId="945044896" sldId="2147483773"/>
            <pc:sldLayoutMk cId="595067226" sldId="2147483942"/>
          </pc:sldLayoutMkLst>
        </pc:sldLayoutChg>
      </pc:sldMasterChg>
      <pc:sldMasterChg chg="addSldLayout delSldLayout">
        <pc:chgData name="Kate Stovin-Bradford" userId="71d624f5-3dbd-4916-b2a1-a512b549540f" providerId="ADAL" clId="{3346C100-E502-49F4-A6A9-39C46E9AB5FA}" dt="2023-07-31T15:01:29.129" v="14" actId="47"/>
        <pc:sldMasterMkLst>
          <pc:docMk/>
          <pc:sldMasterMk cId="243383756" sldId="2147483944"/>
        </pc:sldMasterMkLst>
        <pc:sldLayoutChg chg="add del">
          <pc:chgData name="Kate Stovin-Bradford" userId="71d624f5-3dbd-4916-b2a1-a512b549540f" providerId="ADAL" clId="{3346C100-E502-49F4-A6A9-39C46E9AB5FA}" dt="2023-07-31T15:01:28.077" v="12" actId="47"/>
          <pc:sldLayoutMkLst>
            <pc:docMk/>
            <pc:sldMasterMk cId="243383756" sldId="2147483944"/>
            <pc:sldLayoutMk cId="2894212661" sldId="2147483949"/>
          </pc:sldLayoutMkLst>
        </pc:sldLayoutChg>
        <pc:sldLayoutChg chg="add del">
          <pc:chgData name="Kate Stovin-Bradford" userId="71d624f5-3dbd-4916-b2a1-a512b549540f" providerId="ADAL" clId="{3346C100-E502-49F4-A6A9-39C46E9AB5FA}" dt="2023-07-31T15:01:29.129" v="14" actId="47"/>
          <pc:sldLayoutMkLst>
            <pc:docMk/>
            <pc:sldMasterMk cId="243383756" sldId="2147483944"/>
            <pc:sldLayoutMk cId="2465774317" sldId="2147483954"/>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nhsengland.sharepoint.com/sites/NursingInsight/Shared%20Documents/General/NHS%20published%20workforce%20stats/NHS%20Digital%20published%20workforce%20stats/M11%20-%20NHS%20Workforce%20Statistics,%20February%202023%20Staff%20Group,%20Care%20Setting%20and%20Leve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l">
              <a:defRPr/>
            </a:pPr>
            <a:r>
              <a:rPr lang="en-US" dirty="0"/>
              <a:t>Nurses &amp; health visitors (FTE)</a:t>
            </a:r>
          </a:p>
          <a:p>
            <a:pPr algn="l">
              <a:defRPr/>
            </a:pPr>
            <a:r>
              <a:rPr lang="en-US" sz="1050" b="0" dirty="0"/>
              <a:t>Source: NHS digital published workforce stats</a:t>
            </a:r>
          </a:p>
        </c:rich>
      </c:tx>
      <c:layout>
        <c:manualLayout>
          <c:xMode val="edge"/>
          <c:yMode val="edge"/>
          <c:x val="9.8027705271366266E-3"/>
          <c:y val="1.9826515388446188E-2"/>
        </c:manualLayout>
      </c:layout>
      <c:overlay val="0"/>
      <c:spPr>
        <a:noFill/>
        <a:ln>
          <a:noFill/>
        </a:ln>
        <a:effectLst/>
      </c:spPr>
    </c:title>
    <c:autoTitleDeleted val="0"/>
    <c:plotArea>
      <c:layout>
        <c:manualLayout>
          <c:layoutTarget val="inner"/>
          <c:xMode val="edge"/>
          <c:yMode val="edge"/>
          <c:x val="5.820169039098437E-2"/>
          <c:y val="0.15434720490621251"/>
          <c:w val="0.9170022522626935"/>
          <c:h val="0.61848031947585747"/>
        </c:manualLayout>
      </c:layout>
      <c:lineChart>
        <c:grouping val="standard"/>
        <c:varyColors val="0"/>
        <c:ser>
          <c:idx val="1"/>
          <c:order val="0"/>
          <c:tx>
            <c:strRef>
              <c:f>Sheet1!$B$2</c:f>
              <c:strCache>
                <c:ptCount val="1"/>
                <c:pt idx="0">
                  <c:v>Nurses &amp; health visitors</c:v>
                </c:pt>
              </c:strCache>
            </c:strRef>
          </c:tx>
          <c:spPr>
            <a:ln w="19050">
              <a:solidFill>
                <a:schemeClr val="accent1"/>
              </a:solidFill>
            </a:ln>
          </c:spPr>
          <c:marker>
            <c:symbol val="none"/>
          </c:marker>
          <c:dPt>
            <c:idx val="10"/>
            <c:bubble3D val="0"/>
            <c:spPr>
              <a:ln w="19050" cap="rnd">
                <a:solidFill>
                  <a:schemeClr val="accent1"/>
                </a:solidFill>
                <a:round/>
              </a:ln>
              <a:effectLst/>
            </c:spPr>
            <c:extLst>
              <c:ext xmlns:c16="http://schemas.microsoft.com/office/drawing/2014/chart" uri="{C3380CC4-5D6E-409C-BE32-E72D297353CC}">
                <c16:uniqueId val="{00000001-7111-4319-B174-641F24758871}"/>
              </c:ext>
            </c:extLst>
          </c:dPt>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11-4319-B174-641F24758871}"/>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11-4319-B174-641F24758871}"/>
                </c:ext>
              </c:extLst>
            </c:dLbl>
            <c:dLbl>
              <c:idx val="2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11-4319-B174-641F24758871}"/>
                </c:ext>
              </c:extLst>
            </c:dLbl>
            <c:dLbl>
              <c:idx val="3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11-4319-B174-641F24758871}"/>
                </c:ext>
              </c:extLst>
            </c:dLbl>
            <c:dLbl>
              <c:idx val="5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11-4319-B174-641F247588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Sheet1!$C$1:$BA$1</c:f>
              <c:numCache>
                <c:formatCode>mmm\-yy</c:formatCode>
                <c:ptCount val="51"/>
                <c:pt idx="0">
                  <c:v>43496</c:v>
                </c:pt>
                <c:pt idx="1">
                  <c:v>43524</c:v>
                </c:pt>
                <c:pt idx="2">
                  <c:v>43555</c:v>
                </c:pt>
                <c:pt idx="3">
                  <c:v>43585</c:v>
                </c:pt>
                <c:pt idx="4">
                  <c:v>43616</c:v>
                </c:pt>
                <c:pt idx="5">
                  <c:v>43646</c:v>
                </c:pt>
                <c:pt idx="6">
                  <c:v>43677</c:v>
                </c:pt>
                <c:pt idx="7">
                  <c:v>43708</c:v>
                </c:pt>
                <c:pt idx="8">
                  <c:v>43738</c:v>
                </c:pt>
                <c:pt idx="9">
                  <c:v>43769</c:v>
                </c:pt>
                <c:pt idx="10">
                  <c:v>43799</c:v>
                </c:pt>
                <c:pt idx="11">
                  <c:v>43830</c:v>
                </c:pt>
                <c:pt idx="12">
                  <c:v>43861</c:v>
                </c:pt>
                <c:pt idx="13">
                  <c:v>43890</c:v>
                </c:pt>
                <c:pt idx="14">
                  <c:v>43921</c:v>
                </c:pt>
                <c:pt idx="15">
                  <c:v>43951</c:v>
                </c:pt>
                <c:pt idx="16">
                  <c:v>43982</c:v>
                </c:pt>
                <c:pt idx="17">
                  <c:v>44012</c:v>
                </c:pt>
                <c:pt idx="18">
                  <c:v>44043</c:v>
                </c:pt>
                <c:pt idx="19">
                  <c:v>44074</c:v>
                </c:pt>
                <c:pt idx="20">
                  <c:v>44104</c:v>
                </c:pt>
                <c:pt idx="21">
                  <c:v>44135</c:v>
                </c:pt>
                <c:pt idx="22">
                  <c:v>44165</c:v>
                </c:pt>
                <c:pt idx="23">
                  <c:v>44196</c:v>
                </c:pt>
                <c:pt idx="24">
                  <c:v>44227</c:v>
                </c:pt>
                <c:pt idx="25">
                  <c:v>44255</c:v>
                </c:pt>
                <c:pt idx="26">
                  <c:v>44286</c:v>
                </c:pt>
                <c:pt idx="27">
                  <c:v>44316</c:v>
                </c:pt>
                <c:pt idx="28">
                  <c:v>44347</c:v>
                </c:pt>
                <c:pt idx="29">
                  <c:v>44377</c:v>
                </c:pt>
                <c:pt idx="30">
                  <c:v>44408</c:v>
                </c:pt>
                <c:pt idx="31">
                  <c:v>44439</c:v>
                </c:pt>
                <c:pt idx="32">
                  <c:v>44469</c:v>
                </c:pt>
                <c:pt idx="33">
                  <c:v>44500</c:v>
                </c:pt>
                <c:pt idx="34">
                  <c:v>44530</c:v>
                </c:pt>
                <c:pt idx="35">
                  <c:v>44561</c:v>
                </c:pt>
                <c:pt idx="36">
                  <c:v>44592</c:v>
                </c:pt>
                <c:pt idx="37">
                  <c:v>44620</c:v>
                </c:pt>
                <c:pt idx="38">
                  <c:v>44651</c:v>
                </c:pt>
                <c:pt idx="39">
                  <c:v>44681</c:v>
                </c:pt>
                <c:pt idx="40">
                  <c:v>44712</c:v>
                </c:pt>
                <c:pt idx="41">
                  <c:v>44742</c:v>
                </c:pt>
                <c:pt idx="42">
                  <c:v>44773</c:v>
                </c:pt>
                <c:pt idx="43">
                  <c:v>44804</c:v>
                </c:pt>
                <c:pt idx="44">
                  <c:v>44834</c:v>
                </c:pt>
                <c:pt idx="45">
                  <c:v>44865</c:v>
                </c:pt>
                <c:pt idx="46">
                  <c:v>44895</c:v>
                </c:pt>
                <c:pt idx="47">
                  <c:v>44926</c:v>
                </c:pt>
                <c:pt idx="48">
                  <c:v>44957</c:v>
                </c:pt>
                <c:pt idx="49">
                  <c:v>44985</c:v>
                </c:pt>
                <c:pt idx="50">
                  <c:v>45016</c:v>
                </c:pt>
              </c:numCache>
            </c:numRef>
          </c:cat>
          <c:val>
            <c:numRef>
              <c:f>Sheet1!$C$2:$BA$2</c:f>
              <c:numCache>
                <c:formatCode>#,##0;\-#,##0;"-"</c:formatCode>
                <c:ptCount val="51"/>
                <c:pt idx="0">
                  <c:v>289240.50728999998</c:v>
                </c:pt>
                <c:pt idx="1">
                  <c:v>289759.19334</c:v>
                </c:pt>
                <c:pt idx="2">
                  <c:v>290010.09833000001</c:v>
                </c:pt>
                <c:pt idx="3">
                  <c:v>289627.16583999997</c:v>
                </c:pt>
                <c:pt idx="4">
                  <c:v>288850.88183000003</c:v>
                </c:pt>
                <c:pt idx="5">
                  <c:v>288645.82457</c:v>
                </c:pt>
                <c:pt idx="6">
                  <c:v>288404.96474000002</c:v>
                </c:pt>
                <c:pt idx="7">
                  <c:v>287457.93206000002</c:v>
                </c:pt>
                <c:pt idx="8">
                  <c:v>291533.33750000002</c:v>
                </c:pt>
                <c:pt idx="9">
                  <c:v>295208.8579</c:v>
                </c:pt>
                <c:pt idx="10">
                  <c:v>296409.93323999998</c:v>
                </c:pt>
                <c:pt idx="11">
                  <c:v>296093.04495000001</c:v>
                </c:pt>
                <c:pt idx="12">
                  <c:v>297407.10246999998</c:v>
                </c:pt>
                <c:pt idx="13">
                  <c:v>298632.37135999999</c:v>
                </c:pt>
                <c:pt idx="14">
                  <c:v>300497.34497999999</c:v>
                </c:pt>
                <c:pt idx="15">
                  <c:v>301527.55942000001</c:v>
                </c:pt>
                <c:pt idx="16">
                  <c:v>301643.33632</c:v>
                </c:pt>
                <c:pt idx="17">
                  <c:v>301611.88867999997</c:v>
                </c:pt>
                <c:pt idx="18">
                  <c:v>301030.76285</c:v>
                </c:pt>
                <c:pt idx="19">
                  <c:v>301325.54680000001</c:v>
                </c:pt>
                <c:pt idx="20">
                  <c:v>304489.96078999998</c:v>
                </c:pt>
                <c:pt idx="21">
                  <c:v>305850.20548</c:v>
                </c:pt>
                <c:pt idx="22">
                  <c:v>307227.48149999999</c:v>
                </c:pt>
                <c:pt idx="23">
                  <c:v>306429.57689000003</c:v>
                </c:pt>
                <c:pt idx="24">
                  <c:v>308106.76416000002</c:v>
                </c:pt>
                <c:pt idx="25">
                  <c:v>309630.93806999997</c:v>
                </c:pt>
                <c:pt idx="26">
                  <c:v>311137.04282999999</c:v>
                </c:pt>
                <c:pt idx="27">
                  <c:v>310314.75673000002</c:v>
                </c:pt>
                <c:pt idx="28">
                  <c:v>310035.82620000001</c:v>
                </c:pt>
                <c:pt idx="29">
                  <c:v>310251.07845999999</c:v>
                </c:pt>
                <c:pt idx="30">
                  <c:v>310628.72817000002</c:v>
                </c:pt>
                <c:pt idx="31">
                  <c:v>310934.90010000003</c:v>
                </c:pt>
                <c:pt idx="32">
                  <c:v>313836.08859</c:v>
                </c:pt>
                <c:pt idx="33">
                  <c:v>316362.06682000001</c:v>
                </c:pt>
                <c:pt idx="34">
                  <c:v>318001.75335999997</c:v>
                </c:pt>
                <c:pt idx="35">
                  <c:v>317749.87692000001</c:v>
                </c:pt>
                <c:pt idx="36">
                  <c:v>319806.49342000001</c:v>
                </c:pt>
                <c:pt idx="37">
                  <c:v>321017.56381000002</c:v>
                </c:pt>
                <c:pt idx="38">
                  <c:v>321623.76689999999</c:v>
                </c:pt>
                <c:pt idx="39">
                  <c:v>319496.12187999999</c:v>
                </c:pt>
                <c:pt idx="40">
                  <c:v>319846.72966999997</c:v>
                </c:pt>
                <c:pt idx="41">
                  <c:v>319481.41939</c:v>
                </c:pt>
                <c:pt idx="42">
                  <c:v>319327.60702</c:v>
                </c:pt>
                <c:pt idx="43">
                  <c:v>319615.54452</c:v>
                </c:pt>
                <c:pt idx="44">
                  <c:v>322701.14172999997</c:v>
                </c:pt>
                <c:pt idx="45">
                  <c:v>326473.52056999999</c:v>
                </c:pt>
                <c:pt idx="46">
                  <c:v>328363.74573999998</c:v>
                </c:pt>
                <c:pt idx="47">
                  <c:v>328295.49768999999</c:v>
                </c:pt>
                <c:pt idx="48">
                  <c:v>331172.9227</c:v>
                </c:pt>
                <c:pt idx="49">
                  <c:v>332900.21797</c:v>
                </c:pt>
                <c:pt idx="50">
                  <c:v>334132.04781999998</c:v>
                </c:pt>
              </c:numCache>
            </c:numRef>
          </c:val>
          <c:smooth val="0"/>
          <c:extLst>
            <c:ext xmlns:c16="http://schemas.microsoft.com/office/drawing/2014/chart" uri="{C3380CC4-5D6E-409C-BE32-E72D297353CC}">
              <c16:uniqueId val="{00000000-9A91-4B24-A5C0-EAE775BDDDE8}"/>
            </c:ext>
          </c:extLst>
        </c:ser>
        <c:dLbls>
          <c:showLegendKey val="0"/>
          <c:showVal val="0"/>
          <c:showCatName val="0"/>
          <c:showSerName val="0"/>
          <c:showPercent val="0"/>
          <c:showBubbleSize val="0"/>
        </c:dLbls>
        <c:smooth val="0"/>
        <c:axId val="2065098096"/>
        <c:axId val="2065098576"/>
      </c:lineChart>
      <c:dateAx>
        <c:axId val="20650980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65098576"/>
        <c:crosses val="autoZero"/>
        <c:auto val="1"/>
        <c:lblOffset val="100"/>
        <c:baseTimeUnit val="months"/>
      </c:dateAx>
      <c:valAx>
        <c:axId val="2065098576"/>
        <c:scaling>
          <c:orientation val="minMax"/>
          <c:min val="280000"/>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none"/>
        <c:minorTickMark val="none"/>
        <c:tickLblPos val="nextTo"/>
        <c:spPr>
          <a:noFill/>
          <a:ln>
            <a:noFill/>
          </a:ln>
          <a:effectLst/>
        </c:spPr>
        <c:txPr>
          <a:bodyPr rot="-60000000" vert="horz"/>
          <a:lstStyle/>
          <a:p>
            <a:pPr>
              <a:defRPr/>
            </a:pPr>
            <a:endParaRPr lang="en-US"/>
          </a:p>
        </c:txPr>
        <c:crossAx val="2065098096"/>
        <c:crosses val="autoZero"/>
        <c:crossBetween val="between"/>
      </c:valAx>
    </c:plotArea>
    <c:plotVisOnly val="1"/>
    <c:dispBlanksAs val="gap"/>
    <c:showDLblsOverMax val="0"/>
    <c:extLst/>
  </c:chart>
  <c:spPr>
    <a:ln>
      <a:solidFill>
        <a:schemeClr val="accent1"/>
      </a:solidFill>
    </a:ln>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l">
              <a:defRPr sz="1100"/>
            </a:pPr>
            <a:r>
              <a:rPr lang="en-US" sz="1100" dirty="0"/>
              <a:t>Midwives (FTE)</a:t>
            </a:r>
          </a:p>
          <a:p>
            <a:pPr algn="l">
              <a:defRPr sz="1100"/>
            </a:pPr>
            <a:r>
              <a:rPr lang="en-US" sz="1050" b="0" dirty="0"/>
              <a:t>Source: NHS digital published workforce stats</a:t>
            </a:r>
          </a:p>
        </c:rich>
      </c:tx>
      <c:layout>
        <c:manualLayout>
          <c:xMode val="edge"/>
          <c:yMode val="edge"/>
          <c:x val="9.519614299618253E-3"/>
          <c:y val="1.9977825138448688E-2"/>
        </c:manualLayout>
      </c:layout>
      <c:overlay val="0"/>
      <c:spPr>
        <a:noFill/>
        <a:ln>
          <a:noFill/>
        </a:ln>
        <a:effectLst/>
      </c:spPr>
    </c:title>
    <c:autoTitleDeleted val="0"/>
    <c:plotArea>
      <c:layout>
        <c:manualLayout>
          <c:layoutTarget val="inner"/>
          <c:xMode val="edge"/>
          <c:yMode val="edge"/>
          <c:x val="6.0423436656598585E-2"/>
          <c:y val="0.15081369372144734"/>
          <c:w val="0.91478050165926095"/>
          <c:h val="0.56541020478843829"/>
        </c:manualLayout>
      </c:layout>
      <c:lineChart>
        <c:grouping val="standard"/>
        <c:varyColors val="0"/>
        <c:ser>
          <c:idx val="1"/>
          <c:order val="0"/>
          <c:tx>
            <c:strRef>
              <c:f>Sheet1!$B$2</c:f>
              <c:strCache>
                <c:ptCount val="1"/>
                <c:pt idx="0">
                  <c:v>Nurses &amp; health visitors</c:v>
                </c:pt>
              </c:strCache>
            </c:strRef>
          </c:tx>
          <c:spPr>
            <a:ln>
              <a:solidFill>
                <a:schemeClr val="accent1"/>
              </a:solidFill>
            </a:ln>
          </c:spPr>
          <c:marker>
            <c:symbol val="none"/>
          </c:marker>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F8-4BC5-9F6A-730987BFCD8C}"/>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F8-4BC5-9F6A-730987BFCD8C}"/>
                </c:ext>
              </c:extLst>
            </c:dLbl>
            <c:dLbl>
              <c:idx val="2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F8-4BC5-9F6A-730987BFCD8C}"/>
                </c:ext>
              </c:extLst>
            </c:dLbl>
            <c:dLbl>
              <c:idx val="3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F8-4BC5-9F6A-730987BFCD8C}"/>
                </c:ext>
              </c:extLst>
            </c:dLbl>
            <c:dLbl>
              <c:idx val="5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F8-4BC5-9F6A-730987BFCD8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Sheet1!$C$1:$BA$1</c:f>
              <c:numCache>
                <c:formatCode>mmm\-yy</c:formatCode>
                <c:ptCount val="51"/>
                <c:pt idx="0">
                  <c:v>43496</c:v>
                </c:pt>
                <c:pt idx="1">
                  <c:v>43524</c:v>
                </c:pt>
                <c:pt idx="2">
                  <c:v>43555</c:v>
                </c:pt>
                <c:pt idx="3">
                  <c:v>43585</c:v>
                </c:pt>
                <c:pt idx="4">
                  <c:v>43616</c:v>
                </c:pt>
                <c:pt idx="5">
                  <c:v>43646</c:v>
                </c:pt>
                <c:pt idx="6">
                  <c:v>43677</c:v>
                </c:pt>
                <c:pt idx="7">
                  <c:v>43708</c:v>
                </c:pt>
                <c:pt idx="8">
                  <c:v>43738</c:v>
                </c:pt>
                <c:pt idx="9">
                  <c:v>43769</c:v>
                </c:pt>
                <c:pt idx="10">
                  <c:v>43799</c:v>
                </c:pt>
                <c:pt idx="11">
                  <c:v>43830</c:v>
                </c:pt>
                <c:pt idx="12">
                  <c:v>43861</c:v>
                </c:pt>
                <c:pt idx="13">
                  <c:v>43890</c:v>
                </c:pt>
                <c:pt idx="14">
                  <c:v>43921</c:v>
                </c:pt>
                <c:pt idx="15">
                  <c:v>43951</c:v>
                </c:pt>
                <c:pt idx="16">
                  <c:v>43982</c:v>
                </c:pt>
                <c:pt idx="17">
                  <c:v>44012</c:v>
                </c:pt>
                <c:pt idx="18">
                  <c:v>44043</c:v>
                </c:pt>
                <c:pt idx="19">
                  <c:v>44074</c:v>
                </c:pt>
                <c:pt idx="20">
                  <c:v>44104</c:v>
                </c:pt>
                <c:pt idx="21">
                  <c:v>44135</c:v>
                </c:pt>
                <c:pt idx="22">
                  <c:v>44165</c:v>
                </c:pt>
                <c:pt idx="23">
                  <c:v>44196</c:v>
                </c:pt>
                <c:pt idx="24">
                  <c:v>44227</c:v>
                </c:pt>
                <c:pt idx="25">
                  <c:v>44255</c:v>
                </c:pt>
                <c:pt idx="26">
                  <c:v>44286</c:v>
                </c:pt>
                <c:pt idx="27">
                  <c:v>44316</c:v>
                </c:pt>
                <c:pt idx="28">
                  <c:v>44347</c:v>
                </c:pt>
                <c:pt idx="29">
                  <c:v>44377</c:v>
                </c:pt>
                <c:pt idx="30">
                  <c:v>44408</c:v>
                </c:pt>
                <c:pt idx="31">
                  <c:v>44439</c:v>
                </c:pt>
                <c:pt idx="32">
                  <c:v>44469</c:v>
                </c:pt>
                <c:pt idx="33">
                  <c:v>44500</c:v>
                </c:pt>
                <c:pt idx="34">
                  <c:v>44530</c:v>
                </c:pt>
                <c:pt idx="35">
                  <c:v>44561</c:v>
                </c:pt>
                <c:pt idx="36">
                  <c:v>44592</c:v>
                </c:pt>
                <c:pt idx="37">
                  <c:v>44620</c:v>
                </c:pt>
                <c:pt idx="38">
                  <c:v>44651</c:v>
                </c:pt>
                <c:pt idx="39">
                  <c:v>44681</c:v>
                </c:pt>
                <c:pt idx="40">
                  <c:v>44712</c:v>
                </c:pt>
                <c:pt idx="41">
                  <c:v>44742</c:v>
                </c:pt>
                <c:pt idx="42">
                  <c:v>44773</c:v>
                </c:pt>
                <c:pt idx="43">
                  <c:v>44804</c:v>
                </c:pt>
                <c:pt idx="44">
                  <c:v>44834</c:v>
                </c:pt>
                <c:pt idx="45">
                  <c:v>44865</c:v>
                </c:pt>
                <c:pt idx="46">
                  <c:v>44895</c:v>
                </c:pt>
                <c:pt idx="47">
                  <c:v>44926</c:v>
                </c:pt>
                <c:pt idx="48">
                  <c:v>44957</c:v>
                </c:pt>
                <c:pt idx="49">
                  <c:v>44985</c:v>
                </c:pt>
                <c:pt idx="50">
                  <c:v>45016</c:v>
                </c:pt>
              </c:numCache>
            </c:numRef>
          </c:cat>
          <c:val>
            <c:numRef>
              <c:f>Sheet1!$C$3:$BA$3</c:f>
              <c:numCache>
                <c:formatCode>#,##0;\-#,##0;"-"</c:formatCode>
                <c:ptCount val="51"/>
                <c:pt idx="0">
                  <c:v>21966.729240000001</c:v>
                </c:pt>
                <c:pt idx="1">
                  <c:v>21872.58671</c:v>
                </c:pt>
                <c:pt idx="2">
                  <c:v>21869.942480000002</c:v>
                </c:pt>
                <c:pt idx="3">
                  <c:v>21778.274219999999</c:v>
                </c:pt>
                <c:pt idx="4">
                  <c:v>21670.227050000001</c:v>
                </c:pt>
                <c:pt idx="5">
                  <c:v>21631.72378</c:v>
                </c:pt>
                <c:pt idx="6">
                  <c:v>21514.73518</c:v>
                </c:pt>
                <c:pt idx="7">
                  <c:v>21414.726439999999</c:v>
                </c:pt>
                <c:pt idx="8">
                  <c:v>21496.87299</c:v>
                </c:pt>
                <c:pt idx="9">
                  <c:v>22079.21444</c:v>
                </c:pt>
                <c:pt idx="10">
                  <c:v>22212.524730000001</c:v>
                </c:pt>
                <c:pt idx="11">
                  <c:v>22061.274310000001</c:v>
                </c:pt>
                <c:pt idx="12">
                  <c:v>22136.990969999999</c:v>
                </c:pt>
                <c:pt idx="13">
                  <c:v>22129.425429999999</c:v>
                </c:pt>
                <c:pt idx="14">
                  <c:v>22127.683000000001</c:v>
                </c:pt>
                <c:pt idx="15">
                  <c:v>22041.667870000001</c:v>
                </c:pt>
                <c:pt idx="16">
                  <c:v>22026.097819999999</c:v>
                </c:pt>
                <c:pt idx="17">
                  <c:v>22010.09506</c:v>
                </c:pt>
                <c:pt idx="18">
                  <c:v>21944.579109999999</c:v>
                </c:pt>
                <c:pt idx="19">
                  <c:v>21918.829239999999</c:v>
                </c:pt>
                <c:pt idx="20">
                  <c:v>22168.70307</c:v>
                </c:pt>
                <c:pt idx="21">
                  <c:v>22579.33653</c:v>
                </c:pt>
                <c:pt idx="22">
                  <c:v>22722.038069999999</c:v>
                </c:pt>
                <c:pt idx="23">
                  <c:v>22529.860949999998</c:v>
                </c:pt>
                <c:pt idx="24">
                  <c:v>22524.639910000002</c:v>
                </c:pt>
                <c:pt idx="25">
                  <c:v>22499.042649999999</c:v>
                </c:pt>
                <c:pt idx="26">
                  <c:v>22523.1957</c:v>
                </c:pt>
                <c:pt idx="27">
                  <c:v>22374.376749999999</c:v>
                </c:pt>
                <c:pt idx="28">
                  <c:v>22235.81885</c:v>
                </c:pt>
                <c:pt idx="29">
                  <c:v>22089.53412</c:v>
                </c:pt>
                <c:pt idx="30">
                  <c:v>21941.934980000002</c:v>
                </c:pt>
                <c:pt idx="31">
                  <c:v>21756.41618</c:v>
                </c:pt>
                <c:pt idx="32">
                  <c:v>21842.331600000001</c:v>
                </c:pt>
                <c:pt idx="33">
                  <c:v>22300.91504</c:v>
                </c:pt>
                <c:pt idx="34">
                  <c:v>22390.801380000001</c:v>
                </c:pt>
                <c:pt idx="35">
                  <c:v>22192.39889</c:v>
                </c:pt>
                <c:pt idx="36">
                  <c:v>22172.318449999999</c:v>
                </c:pt>
                <c:pt idx="37">
                  <c:v>22084.07476</c:v>
                </c:pt>
                <c:pt idx="38">
                  <c:v>22027.06667</c:v>
                </c:pt>
                <c:pt idx="39">
                  <c:v>21741.396199999999</c:v>
                </c:pt>
                <c:pt idx="40">
                  <c:v>21684.88204</c:v>
                </c:pt>
                <c:pt idx="41">
                  <c:v>21541.47898</c:v>
                </c:pt>
                <c:pt idx="42">
                  <c:v>21392.478859999999</c:v>
                </c:pt>
                <c:pt idx="43">
                  <c:v>21230.581150000002</c:v>
                </c:pt>
                <c:pt idx="44">
                  <c:v>21404.285179999999</c:v>
                </c:pt>
                <c:pt idx="45">
                  <c:v>22113.369559999999</c:v>
                </c:pt>
                <c:pt idx="46">
                  <c:v>22229.69326</c:v>
                </c:pt>
                <c:pt idx="47">
                  <c:v>22108.260620000001</c:v>
                </c:pt>
                <c:pt idx="48">
                  <c:v>22322.687679999999</c:v>
                </c:pt>
                <c:pt idx="49">
                  <c:v>22341.768960000001</c:v>
                </c:pt>
                <c:pt idx="50">
                  <c:v>22307.61837</c:v>
                </c:pt>
              </c:numCache>
            </c:numRef>
          </c:val>
          <c:smooth val="0"/>
          <c:extLst>
            <c:ext xmlns:c16="http://schemas.microsoft.com/office/drawing/2014/chart" uri="{C3380CC4-5D6E-409C-BE32-E72D297353CC}">
              <c16:uniqueId val="{00000000-EB99-420C-9044-62AE24CA2DB4}"/>
            </c:ext>
          </c:extLst>
        </c:ser>
        <c:dLbls>
          <c:showLegendKey val="0"/>
          <c:showVal val="0"/>
          <c:showCatName val="0"/>
          <c:showSerName val="0"/>
          <c:showPercent val="0"/>
          <c:showBubbleSize val="0"/>
        </c:dLbls>
        <c:smooth val="0"/>
        <c:axId val="2065098096"/>
        <c:axId val="2065098576"/>
      </c:lineChart>
      <c:dateAx>
        <c:axId val="20650980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65098576"/>
        <c:crosses val="autoZero"/>
        <c:auto val="1"/>
        <c:lblOffset val="100"/>
        <c:baseTimeUnit val="months"/>
      </c:dateAx>
      <c:valAx>
        <c:axId val="2065098576"/>
        <c:scaling>
          <c:orientation val="minMax"/>
          <c:min val="20500"/>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none"/>
        <c:minorTickMark val="none"/>
        <c:tickLblPos val="nextTo"/>
        <c:spPr>
          <a:noFill/>
          <a:ln>
            <a:noFill/>
          </a:ln>
          <a:effectLst/>
        </c:spPr>
        <c:txPr>
          <a:bodyPr rot="-60000000" vert="horz"/>
          <a:lstStyle/>
          <a:p>
            <a:pPr>
              <a:defRPr/>
            </a:pPr>
            <a:endParaRPr lang="en-US"/>
          </a:p>
        </c:txPr>
        <c:crossAx val="2065098096"/>
        <c:crosses val="autoZero"/>
        <c:crossBetween val="between"/>
      </c:valAx>
    </c:plotArea>
    <c:plotVisOnly val="1"/>
    <c:dispBlanksAs val="gap"/>
    <c:showDLblsOverMax val="0"/>
    <c:extLst/>
  </c:chart>
  <c:spPr>
    <a:ln>
      <a:solidFill>
        <a:schemeClr val="accent1"/>
      </a:solid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050" b="0" i="0" u="none" strike="noStrike" kern="1200" spc="0" baseline="0">
                <a:solidFill>
                  <a:schemeClr val="tx1">
                    <a:lumMod val="65000"/>
                    <a:lumOff val="35000"/>
                  </a:schemeClr>
                </a:solidFill>
                <a:latin typeface="+mn-lt"/>
                <a:ea typeface="+mn-ea"/>
                <a:cs typeface="+mn-cs"/>
              </a:defRPr>
            </a:pPr>
            <a:r>
              <a:rPr lang="en-US" sz="1050"/>
              <a:t>NHS published stats - Healthcare support workers</a:t>
            </a:r>
          </a:p>
        </c:rich>
      </c:tx>
      <c:layout>
        <c:manualLayout>
          <c:xMode val="edge"/>
          <c:yMode val="edge"/>
          <c:x val="6.4220183486239722E-4"/>
          <c:y val="0"/>
        </c:manualLayout>
      </c:layout>
      <c:overlay val="0"/>
      <c:spPr>
        <a:noFill/>
        <a:ln>
          <a:noFill/>
        </a:ln>
        <a:effectLst/>
      </c:spPr>
      <c:txPr>
        <a:bodyPr rot="0" spcFirstLastPara="1" vertOverflow="ellipsis" vert="horz" wrap="square" anchor="ctr" anchorCtr="1"/>
        <a:lstStyle/>
        <a:p>
          <a:pPr algn="l">
            <a:defRPr sz="105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9478339132455108E-2"/>
          <c:y val="0.11276010309303451"/>
          <c:w val="0.92832875495680467"/>
          <c:h val="0.75016684850696624"/>
        </c:manualLayout>
      </c:layout>
      <c:lineChart>
        <c:grouping val="standard"/>
        <c:varyColors val="0"/>
        <c:ser>
          <c:idx val="1"/>
          <c:order val="0"/>
          <c:tx>
            <c:v>HCSW</c:v>
          </c:tx>
          <c:spPr>
            <a:ln w="28575" cap="rnd">
              <a:solidFill>
                <a:schemeClr val="accent1"/>
              </a:solidFill>
              <a:round/>
            </a:ln>
            <a:effectLst/>
          </c:spPr>
          <c:marker>
            <c:symbol val="none"/>
          </c:marker>
          <c:dPt>
            <c:idx val="15"/>
            <c:marker>
              <c:symbol val="none"/>
            </c:marker>
            <c:bubble3D val="0"/>
            <c:spPr>
              <a:ln w="28575" cap="rnd" cmpd="dbl">
                <a:solidFill>
                  <a:schemeClr val="accent1"/>
                </a:solidFill>
                <a:round/>
              </a:ln>
              <a:effectLst/>
            </c:spPr>
            <c:extLst>
              <c:ext xmlns:c16="http://schemas.microsoft.com/office/drawing/2014/chart" uri="{C3380CC4-5D6E-409C-BE32-E72D297353CC}">
                <c16:uniqueId val="{00000001-5C3C-4976-878E-B2D4EE0DBC35}"/>
              </c:ext>
            </c:extLst>
          </c:dPt>
          <c:dPt>
            <c:idx val="16"/>
            <c:marker>
              <c:symbol val="none"/>
            </c:marker>
            <c:bubble3D val="0"/>
            <c:spPr>
              <a:ln w="28575" cap="rnd" cmpd="dbl">
                <a:solidFill>
                  <a:schemeClr val="accent1"/>
                </a:solidFill>
                <a:round/>
              </a:ln>
              <a:effectLst/>
            </c:spPr>
            <c:extLst>
              <c:ext xmlns:c16="http://schemas.microsoft.com/office/drawing/2014/chart" uri="{C3380CC4-5D6E-409C-BE32-E72D297353CC}">
                <c16:uniqueId val="{00000003-5C3C-4976-878E-B2D4EE0DBC35}"/>
              </c:ext>
            </c:extLst>
          </c:dPt>
          <c:dPt>
            <c:idx val="17"/>
            <c:marker>
              <c:symbol val="none"/>
            </c:marker>
            <c:bubble3D val="0"/>
            <c:spPr>
              <a:ln w="28575" cap="rnd" cmpd="dbl">
                <a:solidFill>
                  <a:schemeClr val="accent1"/>
                </a:solidFill>
                <a:round/>
              </a:ln>
              <a:effectLst/>
            </c:spPr>
            <c:extLst>
              <c:ext xmlns:c16="http://schemas.microsoft.com/office/drawing/2014/chart" uri="{C3380CC4-5D6E-409C-BE32-E72D297353CC}">
                <c16:uniqueId val="{00000005-5C3C-4976-878E-B2D4EE0DBC35}"/>
              </c:ext>
            </c:extLst>
          </c:dPt>
          <c:dPt>
            <c:idx val="18"/>
            <c:marker>
              <c:symbol val="none"/>
            </c:marker>
            <c:bubble3D val="0"/>
            <c:spPr>
              <a:ln w="28575" cap="rnd" cmpd="dbl">
                <a:solidFill>
                  <a:schemeClr val="accent1"/>
                </a:solidFill>
                <a:round/>
              </a:ln>
              <a:effectLst/>
            </c:spPr>
            <c:extLst>
              <c:ext xmlns:c16="http://schemas.microsoft.com/office/drawing/2014/chart" uri="{C3380CC4-5D6E-409C-BE32-E72D297353CC}">
                <c16:uniqueId val="{00000007-5C3C-4976-878E-B2D4EE0DBC35}"/>
              </c:ext>
            </c:extLst>
          </c:dPt>
          <c:dPt>
            <c:idx val="19"/>
            <c:marker>
              <c:symbol val="none"/>
            </c:marker>
            <c:bubble3D val="0"/>
            <c:spPr>
              <a:ln w="28575" cap="rnd" cmpd="dbl">
                <a:solidFill>
                  <a:schemeClr val="accent1"/>
                </a:solidFill>
                <a:round/>
              </a:ln>
              <a:effectLst/>
            </c:spPr>
            <c:extLst>
              <c:ext xmlns:c16="http://schemas.microsoft.com/office/drawing/2014/chart" uri="{C3380CC4-5D6E-409C-BE32-E72D297353CC}">
                <c16:uniqueId val="{00000009-5C3C-4976-878E-B2D4EE0DBC35}"/>
              </c:ext>
            </c:extLst>
          </c:dPt>
          <c:dPt>
            <c:idx val="20"/>
            <c:marker>
              <c:symbol val="none"/>
            </c:marker>
            <c:bubble3D val="0"/>
            <c:spPr>
              <a:ln w="28575" cap="rnd" cmpd="dbl">
                <a:solidFill>
                  <a:schemeClr val="accent1"/>
                </a:solidFill>
                <a:round/>
              </a:ln>
              <a:effectLst/>
            </c:spPr>
            <c:extLst>
              <c:ext xmlns:c16="http://schemas.microsoft.com/office/drawing/2014/chart" uri="{C3380CC4-5D6E-409C-BE32-E72D297353CC}">
                <c16:uniqueId val="{0000000B-5C3C-4976-878E-B2D4EE0DBC35}"/>
              </c:ext>
            </c:extLst>
          </c:dPt>
          <c:dPt>
            <c:idx val="21"/>
            <c:marker>
              <c:symbol val="none"/>
            </c:marker>
            <c:bubble3D val="0"/>
            <c:spPr>
              <a:ln w="28575" cap="rnd" cmpd="dbl">
                <a:solidFill>
                  <a:schemeClr val="accent1"/>
                </a:solidFill>
                <a:round/>
              </a:ln>
              <a:effectLst/>
            </c:spPr>
            <c:extLst>
              <c:ext xmlns:c16="http://schemas.microsoft.com/office/drawing/2014/chart" uri="{C3380CC4-5D6E-409C-BE32-E72D297353CC}">
                <c16:uniqueId val="{0000000D-5C3C-4976-878E-B2D4EE0DBC35}"/>
              </c:ext>
            </c:extLst>
          </c:dPt>
          <c:dLbls>
            <c:dLbl>
              <c:idx val="2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C3C-4976-878E-B2D4EE0DBC35}"/>
                </c:ext>
              </c:extLst>
            </c:dLbl>
            <c:dLbl>
              <c:idx val="4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C3C-4976-878E-B2D4EE0DBC3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'[M11 - NHS Workforce Statistics, February 2023 Staff Group, Care Setting and Level.xlsx]pivots'!$B$4:$AY$5</c:f>
              <c:multiLvlStrCache>
                <c:ptCount val="50"/>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lvl>
                <c:lvl>
                  <c:pt idx="0">
                    <c:v>2019</c:v>
                  </c:pt>
                  <c:pt idx="12">
                    <c:v>2020</c:v>
                  </c:pt>
                  <c:pt idx="24">
                    <c:v>2021</c:v>
                  </c:pt>
                  <c:pt idx="36">
                    <c:v>2022</c:v>
                  </c:pt>
                  <c:pt idx="48">
                    <c:v>2023</c:v>
                  </c:pt>
                </c:lvl>
              </c:multiLvlStrCache>
            </c:multiLvlStrRef>
          </c:cat>
          <c:val>
            <c:numLit>
              <c:formatCode>General</c:formatCode>
              <c:ptCount val="50"/>
              <c:pt idx="0">
                <c:v>142501.27280000001</c:v>
              </c:pt>
              <c:pt idx="1">
                <c:v>142863.52969</c:v>
              </c:pt>
              <c:pt idx="2">
                <c:v>143422.98316999999</c:v>
              </c:pt>
              <c:pt idx="3">
                <c:v>143379.75052</c:v>
              </c:pt>
              <c:pt idx="4">
                <c:v>143390.52749000001</c:v>
              </c:pt>
              <c:pt idx="5">
                <c:v>143865.87247</c:v>
              </c:pt>
              <c:pt idx="6">
                <c:v>144311.08835999999</c:v>
              </c:pt>
              <c:pt idx="7">
                <c:v>144299.079</c:v>
              </c:pt>
              <c:pt idx="8">
                <c:v>144983.15218999999</c:v>
              </c:pt>
              <c:pt idx="9">
                <c:v>144438.29803000001</c:v>
              </c:pt>
              <c:pt idx="10">
                <c:v>144762.32918</c:v>
              </c:pt>
              <c:pt idx="11">
                <c:v>144311.13584</c:v>
              </c:pt>
              <c:pt idx="12">
                <c:v>145560.70019</c:v>
              </c:pt>
              <c:pt idx="13">
                <c:v>146182.66409000001</c:v>
              </c:pt>
              <c:pt idx="14">
                <c:v>147166.48790000001</c:v>
              </c:pt>
              <c:pt idx="15">
                <c:v>151316.81250999999</c:v>
              </c:pt>
              <c:pt idx="16">
                <c:v>155459.36494</c:v>
              </c:pt>
              <c:pt idx="17">
                <c:v>158634.35939</c:v>
              </c:pt>
              <c:pt idx="18">
                <c:v>159022.55705999999</c:v>
              </c:pt>
              <c:pt idx="19">
                <c:v>153601.83930999998</c:v>
              </c:pt>
              <c:pt idx="20">
                <c:v>149142.61043999999</c:v>
              </c:pt>
              <c:pt idx="21">
                <c:v>148136.37905000002</c:v>
              </c:pt>
              <c:pt idx="22">
                <c:v>149325.12171000001</c:v>
              </c:pt>
              <c:pt idx="23">
                <c:v>148960.47125999999</c:v>
              </c:pt>
              <c:pt idx="24">
                <c:v>151122.93388999999</c:v>
              </c:pt>
              <c:pt idx="25">
                <c:v>153282.21465000001</c:v>
              </c:pt>
              <c:pt idx="26">
                <c:v>155649.00926999998</c:v>
              </c:pt>
              <c:pt idx="27">
                <c:v>155516.45980000001</c:v>
              </c:pt>
              <c:pt idx="28">
                <c:v>155203.49928999998</c:v>
              </c:pt>
              <c:pt idx="29">
                <c:v>155147.52816999998</c:v>
              </c:pt>
              <c:pt idx="30">
                <c:v>154397.00892000002</c:v>
              </c:pt>
              <c:pt idx="31">
                <c:v>153304.18755999999</c:v>
              </c:pt>
              <c:pt idx="32">
                <c:v>152432.00828000001</c:v>
              </c:pt>
              <c:pt idx="33">
                <c:v>151323.19247000001</c:v>
              </c:pt>
              <c:pt idx="34">
                <c:v>152033.09707000002</c:v>
              </c:pt>
              <c:pt idx="35">
                <c:v>150551.82493999999</c:v>
              </c:pt>
              <c:pt idx="36">
                <c:v>151327.92308000001</c:v>
              </c:pt>
              <c:pt idx="37">
                <c:v>151542.82133000001</c:v>
              </c:pt>
              <c:pt idx="38">
                <c:v>151615.73903000003</c:v>
              </c:pt>
              <c:pt idx="39">
                <c:v>150883.1488</c:v>
              </c:pt>
              <c:pt idx="40">
                <c:v>151515.78391</c:v>
              </c:pt>
              <c:pt idx="41">
                <c:v>152062.43783000001</c:v>
              </c:pt>
              <c:pt idx="42">
                <c:v>152137.14887</c:v>
              </c:pt>
              <c:pt idx="43">
                <c:v>152198.88954</c:v>
              </c:pt>
              <c:pt idx="44">
                <c:v>152235.79704</c:v>
              </c:pt>
              <c:pt idx="45">
                <c:v>152752.11731</c:v>
              </c:pt>
              <c:pt idx="46">
                <c:v>153572.89843999999</c:v>
              </c:pt>
              <c:pt idx="47">
                <c:v>153439.07811</c:v>
              </c:pt>
              <c:pt idx="48">
                <c:v>155922.55160000001</c:v>
              </c:pt>
              <c:pt idx="49">
                <c:v>156602.04689</c:v>
              </c:pt>
            </c:numLit>
          </c:val>
          <c:smooth val="0"/>
          <c:extLst>
            <c:ext xmlns:c16="http://schemas.microsoft.com/office/drawing/2014/chart" uri="{C3380CC4-5D6E-409C-BE32-E72D297353CC}">
              <c16:uniqueId val="{00000010-5C3C-4976-878E-B2D4EE0DBC35}"/>
            </c:ext>
          </c:extLst>
        </c:ser>
        <c:ser>
          <c:idx val="0"/>
          <c:order val="1"/>
          <c:tx>
            <c:v>covid proxy</c:v>
          </c:tx>
          <c:spPr>
            <a:ln w="28575" cap="rnd">
              <a:solidFill>
                <a:schemeClr val="accent1"/>
              </a:solidFill>
              <a:prstDash val="sysDash"/>
              <a:round/>
            </a:ln>
            <a:effectLst/>
          </c:spPr>
          <c:marker>
            <c:symbol val="none"/>
          </c:marker>
          <c:cat>
            <c:multiLvlStrRef>
              <c:f>'[M11 - NHS Workforce Statistics, February 2023 Staff Group, Care Setting and Level.xlsx]pivots'!$B$4:$AY$5</c:f>
              <c:multiLvlStrCache>
                <c:ptCount val="50"/>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lvl>
                <c:lvl>
                  <c:pt idx="0">
                    <c:v>2019</c:v>
                  </c:pt>
                  <c:pt idx="12">
                    <c:v>2020</c:v>
                  </c:pt>
                  <c:pt idx="24">
                    <c:v>2021</c:v>
                  </c:pt>
                  <c:pt idx="36">
                    <c:v>2022</c:v>
                  </c:pt>
                  <c:pt idx="48">
                    <c:v>2023</c:v>
                  </c:pt>
                </c:lvl>
              </c:multiLvlStrCache>
            </c:multiLvlStrRef>
          </c:cat>
          <c:val>
            <c:numRef>
              <c:f>'[M11 - NHS Workforce Statistics, February 2023 Staff Group, Care Setting and Level.xlsx]pivots'!$B$23:$AY$23</c:f>
              <c:numCache>
                <c:formatCode>General</c:formatCode>
                <c:ptCount val="50"/>
                <c:pt idx="14" formatCode="#,##0">
                  <c:v>147166.48790000001</c:v>
                </c:pt>
                <c:pt idx="15" formatCode="#,##0">
                  <c:v>147305.04377857145</c:v>
                </c:pt>
                <c:pt idx="16" formatCode="#,##0">
                  <c:v>147443.59965714288</c:v>
                </c:pt>
                <c:pt idx="17" formatCode="#,##0">
                  <c:v>147582.15553571432</c:v>
                </c:pt>
                <c:pt idx="18" formatCode="#,##0">
                  <c:v>147720.71141428576</c:v>
                </c:pt>
                <c:pt idx="19" formatCode="#,##0">
                  <c:v>147859.2672928572</c:v>
                </c:pt>
                <c:pt idx="20" formatCode="#,##0">
                  <c:v>147997.82317142864</c:v>
                </c:pt>
                <c:pt idx="21" formatCode="#,##0">
                  <c:v>148136.37905000008</c:v>
                </c:pt>
              </c:numCache>
            </c:numRef>
          </c:val>
          <c:smooth val="0"/>
          <c:extLst>
            <c:ext xmlns:c16="http://schemas.microsoft.com/office/drawing/2014/chart" uri="{C3380CC4-5D6E-409C-BE32-E72D297353CC}">
              <c16:uniqueId val="{00000011-5C3C-4976-878E-B2D4EE0DBC35}"/>
            </c:ext>
          </c:extLst>
        </c:ser>
        <c:dLbls>
          <c:showLegendKey val="0"/>
          <c:showVal val="0"/>
          <c:showCatName val="0"/>
          <c:showSerName val="0"/>
          <c:showPercent val="0"/>
          <c:showBubbleSize val="0"/>
        </c:dLbls>
        <c:smooth val="0"/>
        <c:axId val="1173449512"/>
        <c:axId val="1173449872"/>
      </c:lineChart>
      <c:catAx>
        <c:axId val="1173449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3449872"/>
        <c:crosses val="autoZero"/>
        <c:auto val="1"/>
        <c:lblAlgn val="ctr"/>
        <c:lblOffset val="100"/>
        <c:noMultiLvlLbl val="0"/>
      </c:catAx>
      <c:valAx>
        <c:axId val="1173449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Staff in post FTE</a:t>
                </a:r>
              </a:p>
            </c:rich>
          </c:tx>
          <c:layout>
            <c:manualLayout>
              <c:xMode val="edge"/>
              <c:yMode val="edge"/>
              <c:x val="1.1084459918854772E-3"/>
              <c:y val="0.3516003253917862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3449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31/07/2023</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31/07/2023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1520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1690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67691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62753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380478-9D38-4D65-BF60-60AFA09816A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085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27</a:t>
            </a:fld>
            <a:endParaRPr lang="en-GB"/>
          </a:p>
        </p:txBody>
      </p:sp>
    </p:spTree>
    <p:extLst>
      <p:ext uri="{BB962C8B-B14F-4D97-AF65-F5344CB8AC3E}">
        <p14:creationId xmlns:p14="http://schemas.microsoft.com/office/powerpoint/2010/main" val="3982134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28</a:t>
            </a:fld>
            <a:endParaRPr lang="en-GB"/>
          </a:p>
        </p:txBody>
      </p:sp>
    </p:spTree>
    <p:extLst>
      <p:ext uri="{BB962C8B-B14F-4D97-AF65-F5344CB8AC3E}">
        <p14:creationId xmlns:p14="http://schemas.microsoft.com/office/powerpoint/2010/main" val="726528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630845">
              <a:defRPr/>
            </a:pPr>
            <a:fld id="{4398B954-2888-4EEA-BC75-22288D66EB13}" type="slidenum">
              <a:rPr lang="en-GB" sz="800">
                <a:solidFill>
                  <a:prstClr val="black"/>
                </a:solidFill>
                <a:latin typeface="Calibri" panose="020F0502020204030204"/>
              </a:rPr>
              <a:pPr defTabSz="630845">
                <a:defRPr/>
              </a:pPr>
              <a:t>29</a:t>
            </a:fld>
            <a:endParaRPr lang="en-GB" sz="800">
              <a:solidFill>
                <a:prstClr val="black"/>
              </a:solidFill>
              <a:latin typeface="Calibri" panose="020F0502020204030204"/>
            </a:endParaRPr>
          </a:p>
        </p:txBody>
      </p:sp>
    </p:spTree>
    <p:extLst>
      <p:ext uri="{BB962C8B-B14F-4D97-AF65-F5344CB8AC3E}">
        <p14:creationId xmlns:p14="http://schemas.microsoft.com/office/powerpoint/2010/main" val="4192363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6159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12139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2802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32</a:t>
            </a:fld>
            <a:endParaRPr lang="en-GB"/>
          </a:p>
        </p:txBody>
      </p:sp>
    </p:spTree>
    <p:extLst>
      <p:ext uri="{BB962C8B-B14F-4D97-AF65-F5344CB8AC3E}">
        <p14:creationId xmlns:p14="http://schemas.microsoft.com/office/powerpoint/2010/main" val="3817130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33</a:t>
            </a:fld>
            <a:endParaRPr lang="en-GB"/>
          </a:p>
        </p:txBody>
      </p:sp>
    </p:spTree>
    <p:extLst>
      <p:ext uri="{BB962C8B-B14F-4D97-AF65-F5344CB8AC3E}">
        <p14:creationId xmlns:p14="http://schemas.microsoft.com/office/powerpoint/2010/main" val="197086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4</a:t>
            </a:fld>
            <a:endParaRPr lang="en-GB"/>
          </a:p>
        </p:txBody>
      </p:sp>
    </p:spTree>
    <p:extLst>
      <p:ext uri="{BB962C8B-B14F-4D97-AF65-F5344CB8AC3E}">
        <p14:creationId xmlns:p14="http://schemas.microsoft.com/office/powerpoint/2010/main" val="136345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223977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2839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12</a:t>
            </a:fld>
            <a:endParaRPr lang="en-GB"/>
          </a:p>
        </p:txBody>
      </p:sp>
    </p:spTree>
    <p:extLst>
      <p:ext uri="{BB962C8B-B14F-4D97-AF65-F5344CB8AC3E}">
        <p14:creationId xmlns:p14="http://schemas.microsoft.com/office/powerpoint/2010/main" val="253314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14</a:t>
            </a:fld>
            <a:endParaRPr lang="en-GB"/>
          </a:p>
        </p:txBody>
      </p:sp>
    </p:spTree>
    <p:extLst>
      <p:ext uri="{BB962C8B-B14F-4D97-AF65-F5344CB8AC3E}">
        <p14:creationId xmlns:p14="http://schemas.microsoft.com/office/powerpoint/2010/main" val="287782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15</a:t>
            </a:fld>
            <a:endParaRPr lang="en-GB"/>
          </a:p>
        </p:txBody>
      </p:sp>
    </p:spTree>
    <p:extLst>
      <p:ext uri="{BB962C8B-B14F-4D97-AF65-F5344CB8AC3E}">
        <p14:creationId xmlns:p14="http://schemas.microsoft.com/office/powerpoint/2010/main" val="207112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16</a:t>
            </a:fld>
            <a:endParaRPr lang="en-GB"/>
          </a:p>
        </p:txBody>
      </p:sp>
    </p:spTree>
    <p:extLst>
      <p:ext uri="{BB962C8B-B14F-4D97-AF65-F5344CB8AC3E}">
        <p14:creationId xmlns:p14="http://schemas.microsoft.com/office/powerpoint/2010/main" val="384424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21.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dirty="0"/>
              <a:t>Text content goes over single column. Text content here goes over single column. Text content here goes over single column.  </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dirty="0"/>
              <a:t>“Quote text here. Quote text here.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010233"/>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213127"/>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@teamCNO_</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@CNOEngland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069615"/>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900928" y="4837904"/>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95962" y="5376943"/>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3096596" y="-235645"/>
            <a:ext cx="10768951" cy="7616239"/>
          </a:xfrm>
          <a:prstGeom prst="rect">
            <a:avLst/>
          </a:prstGeom>
        </p:spPr>
      </p:pic>
      <p:pic>
        <p:nvPicPr>
          <p:cNvPr id="4" name="Picture 4">
            <a:extLst>
              <a:ext uri="{FF2B5EF4-FFF2-40B4-BE49-F238E27FC236}">
                <a16:creationId xmlns:a16="http://schemas.microsoft.com/office/drawing/2014/main" id="{F0E3E3EB-51F3-6407-F1FE-B2C2D87282C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98581"/>
            <a:ext cx="390144" cy="390144"/>
          </a:xfrm>
          <a:prstGeom prst="rect">
            <a:avLst/>
          </a:prstGeom>
        </p:spPr>
      </p:pic>
      <p:pic>
        <p:nvPicPr>
          <p:cNvPr id="7" name="Picture 4">
            <a:extLst>
              <a:ext uri="{FF2B5EF4-FFF2-40B4-BE49-F238E27FC236}">
                <a16:creationId xmlns:a16="http://schemas.microsoft.com/office/drawing/2014/main" id="{A6490DFA-FAD1-0251-5078-D54F306A66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81827" y="4262042"/>
            <a:ext cx="390144" cy="390144"/>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dirty="0">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a:extLst>
              <a:ext uri="{FF2B5EF4-FFF2-40B4-BE49-F238E27FC236}">
                <a16:creationId xmlns:a16="http://schemas.microsoft.com/office/drawing/2014/main" id="{3CFCDE03-0EEA-4F49-A6B9-58B291621E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pic>
        <p:nvPicPr>
          <p:cNvPr id="5" name="Picture 4">
            <a:extLst>
              <a:ext uri="{FF2B5EF4-FFF2-40B4-BE49-F238E27FC236}">
                <a16:creationId xmlns:a16="http://schemas.microsoft.com/office/drawing/2014/main" id="{6FE12A9E-41D9-461C-9D6C-E39C4FF4E4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459421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USE THIS">
    <p:spTree>
      <p:nvGrpSpPr>
        <p:cNvPr id="1" name=""/>
        <p:cNvGrpSpPr/>
        <p:nvPr/>
      </p:nvGrpSpPr>
      <p:grpSpPr>
        <a:xfrm>
          <a:off x="0" y="0"/>
          <a:ext cx="0" cy="0"/>
          <a:chOff x="0" y="0"/>
          <a:chExt cx="0" cy="0"/>
        </a:xfrm>
      </p:grpSpPr>
      <p:sp>
        <p:nvSpPr>
          <p:cNvPr id="11" name="Title 10"/>
          <p:cNvSpPr>
            <a:spLocks noGrp="1"/>
          </p:cNvSpPr>
          <p:nvPr>
            <p:ph type="title"/>
          </p:nvPr>
        </p:nvSpPr>
        <p:spPr>
          <a:xfrm>
            <a:off x="643054" y="291401"/>
            <a:ext cx="10116000" cy="454854"/>
          </a:xfrm>
          <a:prstGeom prst="rect">
            <a:avLst/>
          </a:prstGeom>
        </p:spPr>
        <p:txBody>
          <a:bodyPr/>
          <a:lstStyle>
            <a:lvl1pPr>
              <a:defRPr sz="2200"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CAF24A0-DCA8-44EA-AC47-6BBB1594DD60}"/>
              </a:ext>
            </a:extLst>
          </p:cNvPr>
          <p:cNvSpPr/>
          <p:nvPr userDrawn="1"/>
        </p:nvSpPr>
        <p:spPr>
          <a:xfrm>
            <a:off x="0" y="0"/>
            <a:ext cx="26469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A picture containing clipart&#10;&#10;Description generated with very high confidence">
            <a:extLst>
              <a:ext uri="{FF2B5EF4-FFF2-40B4-BE49-F238E27FC236}">
                <a16:creationId xmlns:a16="http://schemas.microsoft.com/office/drawing/2014/main" id="{0FDA4BF7-D005-4A8E-B621-0CDD17ABD468}"/>
              </a:ext>
            </a:extLst>
          </p:cNvPr>
          <p:cNvPicPr>
            <a:picLocks noChangeAspect="1"/>
          </p:cNvPicPr>
          <p:nvPr userDrawn="1"/>
        </p:nvPicPr>
        <p:blipFill>
          <a:blip r:embed="rId2"/>
          <a:stretch>
            <a:fillRect/>
          </a:stretch>
        </p:blipFill>
        <p:spPr>
          <a:xfrm>
            <a:off x="10789920" y="291401"/>
            <a:ext cx="1080655" cy="436418"/>
          </a:xfrm>
          <a:prstGeom prst="rect">
            <a:avLst/>
          </a:prstGeom>
        </p:spPr>
      </p:pic>
      <p:sp>
        <p:nvSpPr>
          <p:cNvPr id="6" name="TextBox 5">
            <a:extLst>
              <a:ext uri="{FF2B5EF4-FFF2-40B4-BE49-F238E27FC236}">
                <a16:creationId xmlns:a16="http://schemas.microsoft.com/office/drawing/2014/main" id="{C07648FD-3790-97A1-3614-CCF0089E03CF}"/>
              </a:ext>
            </a:extLst>
          </p:cNvPr>
          <p:cNvSpPr txBox="1"/>
          <p:nvPr userDrawn="1"/>
        </p:nvSpPr>
        <p:spPr>
          <a:xfrm>
            <a:off x="4880263" y="10391"/>
            <a:ext cx="24522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595067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634586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a:extLst>
              <a:ext uri="{FF2B5EF4-FFF2-40B4-BE49-F238E27FC236}">
                <a16:creationId xmlns:a16="http://schemas.microsoft.com/office/drawing/2014/main" id="{3CFCDE03-0EEA-4F49-A6B9-58B291621E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pic>
        <p:nvPicPr>
          <p:cNvPr id="5" name="Picture 4">
            <a:extLst>
              <a:ext uri="{FF2B5EF4-FFF2-40B4-BE49-F238E27FC236}">
                <a16:creationId xmlns:a16="http://schemas.microsoft.com/office/drawing/2014/main" id="{6FE12A9E-41D9-461C-9D6C-E39C4FF4E4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666589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endParaRPr lang="en-US" dirty="0"/>
          </a:p>
        </p:txBody>
      </p:sp>
      <p:pic>
        <p:nvPicPr>
          <p:cNvPr id="7" name="Picture 6">
            <a:extLst>
              <a:ext uri="{FF2B5EF4-FFF2-40B4-BE49-F238E27FC236}">
                <a16:creationId xmlns:a16="http://schemas.microsoft.com/office/drawing/2014/main" id="{3D9F83AB-04F8-4C53-93F7-BAAABEF42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9" name="TextBox 8">
            <a:extLst>
              <a:ext uri="{FF2B5EF4-FFF2-40B4-BE49-F238E27FC236}">
                <a16:creationId xmlns:a16="http://schemas.microsoft.com/office/drawing/2014/main" id="{2E4639CA-67D5-4985-9C4C-19010EDD4F5F}"/>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7D249C7-FE2F-45D8-8C4C-CA5746AD77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894602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1612817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7" y="1600"/>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 y="1600"/>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7" y="163513"/>
            <a:ext cx="10301796" cy="831850"/>
          </a:xfrm>
        </p:spPr>
        <p:txBody>
          <a:bodyPr/>
          <a:lstStyle>
            <a:lvl1pPr>
              <a:defRPr/>
            </a:lvl1pPr>
          </a:lstStyle>
          <a:p>
            <a:r>
              <a:rPr lang="en-US"/>
              <a:t>Slide title</a:t>
            </a:r>
            <a:endParaRPr lang="en-GB"/>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0"/>
          <p:cNvSpPr>
            <a:spLocks noGrp="1"/>
          </p:cNvSpPr>
          <p:nvPr>
            <p:ph type="body" sz="quarter" idx="11" hasCustomPrompt="1"/>
          </p:nvPr>
        </p:nvSpPr>
        <p:spPr>
          <a:xfrm>
            <a:off x="579967" y="6293224"/>
            <a:ext cx="11032088" cy="304128"/>
          </a:xfrm>
          <a:prstGeom prst="rect">
            <a:avLst/>
          </a:prstGeom>
        </p:spPr>
        <p:txBody>
          <a:bodyPr anchor="b"/>
          <a:lstStyle>
            <a:lvl1pPr marL="0" indent="0">
              <a:buFont typeface="Arial" panose="020B0604020202020204" pitchFamily="34" charset="0"/>
              <a:buNone/>
              <a:defRPr sz="563" b="0"/>
            </a:lvl1pPr>
            <a:lvl2pPr marL="202700" indent="-103583">
              <a:buFont typeface="Arial" panose="020B0604020202020204" pitchFamily="34" charset="0"/>
              <a:buChar char="•"/>
              <a:defRPr sz="788"/>
            </a:lvl2pPr>
            <a:lvl3pPr marL="405398" indent="-156266">
              <a:buFont typeface="Courier New" panose="02070309020205020404" pitchFamily="49" charset="0"/>
              <a:buChar char="o"/>
              <a:defRPr sz="788" baseline="0"/>
            </a:lvl3pPr>
          </a:lstStyle>
          <a:p>
            <a:pPr lvl="0"/>
            <a:r>
              <a:rPr lang="en-US"/>
              <a:t>Click to add notes or sources</a:t>
            </a:r>
          </a:p>
        </p:txBody>
      </p:sp>
    </p:spTree>
    <p:extLst>
      <p:ext uri="{BB962C8B-B14F-4D97-AF65-F5344CB8AC3E}">
        <p14:creationId xmlns:p14="http://schemas.microsoft.com/office/powerpoint/2010/main" val="3737173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2894212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USE THIS">
    <p:spTree>
      <p:nvGrpSpPr>
        <p:cNvPr id="1" name=""/>
        <p:cNvGrpSpPr/>
        <p:nvPr/>
      </p:nvGrpSpPr>
      <p:grpSpPr>
        <a:xfrm>
          <a:off x="0" y="0"/>
          <a:ext cx="0" cy="0"/>
          <a:chOff x="0" y="0"/>
          <a:chExt cx="0" cy="0"/>
        </a:xfrm>
      </p:grpSpPr>
      <p:sp>
        <p:nvSpPr>
          <p:cNvPr id="11" name="Title 10"/>
          <p:cNvSpPr>
            <a:spLocks noGrp="1"/>
          </p:cNvSpPr>
          <p:nvPr>
            <p:ph type="title"/>
          </p:nvPr>
        </p:nvSpPr>
        <p:spPr>
          <a:xfrm>
            <a:off x="643054" y="291401"/>
            <a:ext cx="10116000" cy="454854"/>
          </a:xfrm>
          <a:prstGeom prst="rect">
            <a:avLst/>
          </a:prstGeom>
        </p:spPr>
        <p:txBody>
          <a:bodyPr/>
          <a:lstStyle>
            <a:lvl1pPr>
              <a:defRPr sz="2200"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CAF24A0-DCA8-44EA-AC47-6BBB1594DD60}"/>
              </a:ext>
            </a:extLst>
          </p:cNvPr>
          <p:cNvSpPr/>
          <p:nvPr userDrawn="1"/>
        </p:nvSpPr>
        <p:spPr>
          <a:xfrm>
            <a:off x="0" y="0"/>
            <a:ext cx="26469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A picture containing clipart&#10;&#10;Description generated with very high confidence">
            <a:extLst>
              <a:ext uri="{FF2B5EF4-FFF2-40B4-BE49-F238E27FC236}">
                <a16:creationId xmlns:a16="http://schemas.microsoft.com/office/drawing/2014/main" id="{0FDA4BF7-D005-4A8E-B621-0CDD17ABD468}"/>
              </a:ext>
            </a:extLst>
          </p:cNvPr>
          <p:cNvPicPr>
            <a:picLocks noChangeAspect="1"/>
          </p:cNvPicPr>
          <p:nvPr userDrawn="1"/>
        </p:nvPicPr>
        <p:blipFill>
          <a:blip r:embed="rId2"/>
          <a:stretch>
            <a:fillRect/>
          </a:stretch>
        </p:blipFill>
        <p:spPr>
          <a:xfrm>
            <a:off x="10789920" y="291401"/>
            <a:ext cx="1080655" cy="436418"/>
          </a:xfrm>
          <a:prstGeom prst="rect">
            <a:avLst/>
          </a:prstGeom>
        </p:spPr>
      </p:pic>
      <p:sp>
        <p:nvSpPr>
          <p:cNvPr id="6" name="TextBox 5">
            <a:extLst>
              <a:ext uri="{FF2B5EF4-FFF2-40B4-BE49-F238E27FC236}">
                <a16:creationId xmlns:a16="http://schemas.microsoft.com/office/drawing/2014/main" id="{C07648FD-3790-97A1-3614-CCF0089E03CF}"/>
              </a:ext>
            </a:extLst>
          </p:cNvPr>
          <p:cNvSpPr txBox="1"/>
          <p:nvPr userDrawn="1"/>
        </p:nvSpPr>
        <p:spPr>
          <a:xfrm>
            <a:off x="4880263" y="10391"/>
            <a:ext cx="24522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3397142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15FA-8E6C-427C-B5D4-90F2DA3474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83DAB1-575B-4E61-BA1A-29B71FF5E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2A4748-3C18-4D9D-AABD-271581ADFF6B}"/>
              </a:ext>
            </a:extLst>
          </p:cNvPr>
          <p:cNvSpPr>
            <a:spLocks noGrp="1"/>
          </p:cNvSpPr>
          <p:nvPr>
            <p:ph type="dt" sz="half" idx="10"/>
          </p:nvPr>
        </p:nvSpPr>
        <p:spPr/>
        <p:txBody>
          <a:bodyPr/>
          <a:lstStyle/>
          <a:p>
            <a:fld id="{D2D3256B-6BA0-49BF-9E6E-7A3F9CE9C3F3}" type="datetimeFigureOut">
              <a:rPr lang="en-GB" smtClean="0"/>
              <a:t>31/07/2023</a:t>
            </a:fld>
            <a:endParaRPr lang="en-GB"/>
          </a:p>
        </p:txBody>
      </p:sp>
      <p:sp>
        <p:nvSpPr>
          <p:cNvPr id="5" name="Footer Placeholder 4">
            <a:extLst>
              <a:ext uri="{FF2B5EF4-FFF2-40B4-BE49-F238E27FC236}">
                <a16:creationId xmlns:a16="http://schemas.microsoft.com/office/drawing/2014/main" id="{877559DF-0BBB-4C89-A3A3-4D269F37F4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2EA9AF-4ADC-44BD-9590-C225C9709476}"/>
              </a:ext>
            </a:extLst>
          </p:cNvPr>
          <p:cNvSpPr>
            <a:spLocks noGrp="1"/>
          </p:cNvSpPr>
          <p:nvPr>
            <p:ph type="sldNum" sz="quarter" idx="12"/>
          </p:nvPr>
        </p:nvSpPr>
        <p:spPr/>
        <p:txBody>
          <a:bodyPr/>
          <a:lstStyle/>
          <a:p>
            <a:fld id="{AB691310-828F-4C6D-B46E-E76FC2AB19FE}" type="slidenum">
              <a:rPr lang="en-GB" smtClean="0"/>
              <a:t>‹#›</a:t>
            </a:fld>
            <a:endParaRPr lang="en-GB"/>
          </a:p>
        </p:txBody>
      </p:sp>
    </p:spTree>
    <p:extLst>
      <p:ext uri="{BB962C8B-B14F-4D97-AF65-F5344CB8AC3E}">
        <p14:creationId xmlns:p14="http://schemas.microsoft.com/office/powerpoint/2010/main" val="791581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6577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31/07/2023</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19" r:id="rId13"/>
    <p:sldLayoutId id="2147483938" r:id="rId14"/>
    <p:sldLayoutId id="2147483939" r:id="rId15"/>
    <p:sldLayoutId id="2147483933" r:id="rId16"/>
    <p:sldLayoutId id="2147483824" r:id="rId17"/>
    <p:sldLayoutId id="2147483926" r:id="rId18"/>
    <p:sldLayoutId id="2147483927" r:id="rId19"/>
    <p:sldLayoutId id="2147483929" r:id="rId20"/>
    <p:sldLayoutId id="2147483928" r:id="rId21"/>
    <p:sldLayoutId id="2147483930" r:id="rId22"/>
    <p:sldLayoutId id="2147483924" r:id="rId23"/>
    <p:sldLayoutId id="2147483940" r:id="rId24"/>
    <p:sldLayoutId id="2147483934" r:id="rId25"/>
    <p:sldLayoutId id="2147483936" r:id="rId26"/>
    <p:sldLayoutId id="2147483937" r:id="rId27"/>
    <p:sldLayoutId id="2147483825" r:id="rId28"/>
    <p:sldLayoutId id="2147483935" r:id="rId29"/>
    <p:sldLayoutId id="2147483941" r:id="rId30"/>
    <p:sldLayoutId id="2147483942" r:id="rId31"/>
    <p:sldLayoutId id="2147483943"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31/07/2023</a:t>
            </a:fld>
            <a:endParaRPr lang="en-GB" dirty="0"/>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243383756"/>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3" r:id="rId7"/>
    <p:sldLayoutId id="214748395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england.nhs.uk/nursingmidwifery/safer-staffing-nursing-and-midwifery/#:~:text=workforce%20safeguards%20%E2%80%93%20appendices-,National%20Quality%20Board%20guidance%20on%20safe%20staffing,within%20the%20available%20staffing%20resource."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hyperlink" Target="http://www.england.nhs.uk/nhsbirthday" TargetMode="External"/><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hyperlink" Target="https://www.england.nhs.uk/looking-after-our-people/"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https://www.england.nhs.uk/nursingmidwifery/international-recruitment/"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www.nhsemployers.org/recruitment/international-recruitment" TargetMode="External"/><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cid:61204035-878c-4987-8bc3-57c42d905155@GBRP265.PROD.OUTLOOK.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hyperlink" Target="https://www.england.nhs.uk/nursingmidwifery/healthcare-support-worker-programm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igital.nhs.uk/data-and-information/publications/statistical/nhs-workforce-statistics"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england.nhs.uk/publication/three-year-delivery-plan-for-maternity-and-neonatal-services/" TargetMode="External"/><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hyperlink" Target="https://www.england.nhs.uk/publication/delivery-plan-for-recovering-urgent-and-emergency-care-services/" TargetMode="External"/><Relationship Id="rId3" Type="http://schemas.openxmlformats.org/officeDocument/2006/relationships/hyperlink" Target="https://www.longtermplan.nhs.uk/publication/nhs-long-term-plan/" TargetMode="External"/><Relationship Id="rId7" Type="http://schemas.openxmlformats.org/officeDocument/2006/relationships/hyperlink" Target="https://www.england.nhs.uk/publication/nhs-edi-improvement-plan/" TargetMode="External"/><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hyperlink" Target="https://www.england.nhs.uk/publication/nhs-long-term-workforce-plan/" TargetMode="External"/><Relationship Id="rId5" Type="http://schemas.openxmlformats.org/officeDocument/2006/relationships/hyperlink" Target="https://www.england.nhs.uk/operational-planning-and-contracting/" TargetMode="External"/><Relationship Id="rId4" Type="http://schemas.openxmlformats.org/officeDocument/2006/relationships/hyperlink" Target="https://www.england.nhs.uk/publication/operating-framework/" TargetMode="External"/><Relationship Id="rId9" Type="http://schemas.openxmlformats.org/officeDocument/2006/relationships/hyperlink" Target="https://www.england.nhs.uk/publication/delivery-plan-for-recovering-access-to-primary-car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www.kingsfund.org.uk/publications/understanding-accountabilities-structures-health-care"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researchbriefings.files.parliament.uk/documents/CBP-7206/CBP-7206.pdf"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p:txBody>
          <a:bodyPr/>
          <a:lstStyle/>
          <a:p>
            <a:r>
              <a:rPr lang="en-GB" sz="6000" dirty="0"/>
              <a:t>The NHS in England</a:t>
            </a: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499112" y="5095278"/>
            <a:ext cx="6259513" cy="592674"/>
          </a:xfrm>
        </p:spPr>
        <p:txBody>
          <a:bodyPr>
            <a:noAutofit/>
          </a:bodyPr>
          <a:lstStyle/>
          <a:p>
            <a:pPr>
              <a:lnSpc>
                <a:spcPct val="120000"/>
              </a:lnSpc>
            </a:pPr>
            <a:br>
              <a:rPr lang="en-GB" sz="1600" dirty="0"/>
            </a:br>
            <a:r>
              <a:rPr lang="en-GB" sz="1600" b="1" dirty="0">
                <a:solidFill>
                  <a:srgbClr val="003099"/>
                </a:solidFill>
              </a:rPr>
              <a:t>Duncan Burton</a:t>
            </a:r>
          </a:p>
          <a:p>
            <a:pPr>
              <a:lnSpc>
                <a:spcPct val="120000"/>
              </a:lnSpc>
            </a:pPr>
            <a:r>
              <a:rPr lang="en-GB" sz="1600" b="0" i="0" dirty="0">
                <a:solidFill>
                  <a:srgbClr val="003099"/>
                </a:solidFill>
                <a:effectLst/>
              </a:rPr>
              <a:t>Deputy Chief</a:t>
            </a:r>
            <a:r>
              <a:rPr lang="en-GB" sz="1600" b="1" i="0" dirty="0">
                <a:solidFill>
                  <a:srgbClr val="003099"/>
                </a:solidFill>
                <a:effectLst/>
              </a:rPr>
              <a:t> </a:t>
            </a:r>
            <a:r>
              <a:rPr lang="en-GB" sz="1600" i="0" dirty="0">
                <a:solidFill>
                  <a:srgbClr val="003099"/>
                </a:solidFill>
                <a:effectLst/>
              </a:rPr>
              <a:t>Nursing</a:t>
            </a:r>
            <a:r>
              <a:rPr lang="en-GB" sz="1600" b="0" i="0" dirty="0">
                <a:solidFill>
                  <a:srgbClr val="003099"/>
                </a:solidFill>
                <a:effectLst/>
              </a:rPr>
              <a:t> Officer  </a:t>
            </a:r>
          </a:p>
          <a:p>
            <a:pPr>
              <a:lnSpc>
                <a:spcPct val="120000"/>
              </a:lnSpc>
            </a:pPr>
            <a:r>
              <a:rPr lang="en-GB" sz="1600" b="0" i="0" dirty="0">
                <a:solidFill>
                  <a:srgbClr val="003099"/>
                </a:solidFill>
                <a:effectLst/>
              </a:rPr>
              <a:t>NHS England</a:t>
            </a:r>
            <a:endParaRPr lang="en-GB" sz="1600" b="1" dirty="0">
              <a:solidFill>
                <a:srgbClr val="003099"/>
              </a:solidFill>
            </a:endParaRPr>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97B3E4-0260-224E-B0D8-BA4EF1BDDE4B}"/>
              </a:ext>
            </a:extLst>
          </p:cNvPr>
          <p:cNvSpPr>
            <a:spLocks noGrp="1"/>
          </p:cNvSpPr>
          <p:nvPr>
            <p:ph type="title"/>
          </p:nvPr>
        </p:nvSpPr>
        <p:spPr/>
        <p:txBody>
          <a:bodyPr>
            <a:normAutofit/>
          </a:bodyPr>
          <a:lstStyle/>
          <a:p>
            <a:r>
              <a:rPr lang="en-GB" dirty="0"/>
              <a:t>What we do to add value</a:t>
            </a:r>
          </a:p>
        </p:txBody>
      </p:sp>
      <p:pic>
        <p:nvPicPr>
          <p:cNvPr id="10" name="Picture 9">
            <a:extLst>
              <a:ext uri="{FF2B5EF4-FFF2-40B4-BE49-F238E27FC236}">
                <a16:creationId xmlns:a16="http://schemas.microsoft.com/office/drawing/2014/main" id="{C53CC6DD-A69B-8F1F-1E57-3A01A525A902}"/>
              </a:ext>
            </a:extLst>
          </p:cNvPr>
          <p:cNvPicPr>
            <a:picLocks noChangeAspect="1"/>
          </p:cNvPicPr>
          <p:nvPr/>
        </p:nvPicPr>
        <p:blipFill>
          <a:blip r:embed="rId3"/>
          <a:stretch>
            <a:fillRect/>
          </a:stretch>
        </p:blipFill>
        <p:spPr>
          <a:xfrm>
            <a:off x="432000" y="538162"/>
            <a:ext cx="11287125" cy="5781675"/>
          </a:xfrm>
          <a:prstGeom prst="rect">
            <a:avLst/>
          </a:prstGeom>
        </p:spPr>
      </p:pic>
    </p:spTree>
    <p:extLst>
      <p:ext uri="{BB962C8B-B14F-4D97-AF65-F5344CB8AC3E}">
        <p14:creationId xmlns:p14="http://schemas.microsoft.com/office/powerpoint/2010/main" val="95246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8208661" cy="865186"/>
          </a:xfrm>
        </p:spPr>
        <p:txBody>
          <a:bodyPr>
            <a:normAutofit/>
          </a:bodyPr>
          <a:lstStyle/>
          <a:p>
            <a:r>
              <a:rPr lang="en-GB" dirty="0"/>
              <a:t>The role of Integrated Care Boards</a:t>
            </a:r>
            <a:endParaRPr lang="en-GB" spc="-40" dirty="0"/>
          </a:p>
        </p:txBody>
      </p:sp>
      <p:sp>
        <p:nvSpPr>
          <p:cNvPr id="9" name="TextBox 8">
            <a:extLst>
              <a:ext uri="{FF2B5EF4-FFF2-40B4-BE49-F238E27FC236}">
                <a16:creationId xmlns:a16="http://schemas.microsoft.com/office/drawing/2014/main" id="{08260F49-8F0C-EF04-4476-61B675A6877A}"/>
              </a:ext>
            </a:extLst>
          </p:cNvPr>
          <p:cNvSpPr txBox="1"/>
          <p:nvPr/>
        </p:nvSpPr>
        <p:spPr>
          <a:xfrm>
            <a:off x="335560" y="1859339"/>
            <a:ext cx="11182524" cy="3139321"/>
          </a:xfrm>
          <a:prstGeom prst="rect">
            <a:avLst/>
          </a:prstGeom>
          <a:noFill/>
        </p:spPr>
        <p:txBody>
          <a:bodyPr wrap="square">
            <a:spAutoFit/>
          </a:bodyPr>
          <a:lstStyle/>
          <a:p>
            <a:pPr marL="285750" indent="-285750">
              <a:buClr>
                <a:srgbClr val="00A499"/>
              </a:buClr>
              <a:buSzPct val="150000"/>
              <a:buFont typeface="Arial" panose="020B0604020202020204" pitchFamily="34" charset="0"/>
              <a:buChar char="•"/>
            </a:pPr>
            <a:r>
              <a:rPr lang="en-GB" b="0" i="0" u="none" strike="noStrike" baseline="0" dirty="0">
                <a:solidFill>
                  <a:srgbClr val="000000"/>
                </a:solidFill>
              </a:rPr>
              <a:t>To bring the local NHS together to ensure the healthcare needs of their communities are met, and together with local authorities, act as the stewards of local population health outcomes and equity.</a:t>
            </a:r>
          </a:p>
          <a:p>
            <a:pPr marL="285750" indent="-285750">
              <a:buClr>
                <a:srgbClr val="00A499"/>
              </a:buClr>
              <a:buSzPct val="150000"/>
              <a:buFont typeface="Arial" panose="020B0604020202020204" pitchFamily="34" charset="0"/>
              <a:buChar char="•"/>
            </a:pPr>
            <a:endParaRPr lang="en-GB" b="0" i="0" u="none" strike="noStrike" baseline="0" dirty="0">
              <a:solidFill>
                <a:srgbClr val="000000"/>
              </a:solidFill>
            </a:endParaRPr>
          </a:p>
          <a:p>
            <a:pPr marL="285750" indent="-285750">
              <a:buClr>
                <a:srgbClr val="00A499"/>
              </a:buClr>
              <a:buSzPct val="150000"/>
              <a:buFont typeface="Arial" panose="020B0604020202020204" pitchFamily="34" charset="0"/>
              <a:buChar char="•"/>
            </a:pPr>
            <a:r>
              <a:rPr lang="en-GB" b="0" i="0" u="none" strike="noStrike" baseline="0" dirty="0">
                <a:solidFill>
                  <a:srgbClr val="000000"/>
                </a:solidFill>
              </a:rPr>
              <a:t>To work with providers, local authorities and other partners to create local integrated care strategies and joint five-year forward plans for their system.</a:t>
            </a:r>
          </a:p>
          <a:p>
            <a:pPr marL="285750" indent="-285750">
              <a:buClr>
                <a:srgbClr val="00A499"/>
              </a:buClr>
              <a:buSzPct val="150000"/>
              <a:buFont typeface="Arial" panose="020B0604020202020204" pitchFamily="34" charset="0"/>
              <a:buChar char="•"/>
            </a:pPr>
            <a:endParaRPr lang="en-GB" b="0" i="0" u="none" strike="noStrike" baseline="0" dirty="0">
              <a:solidFill>
                <a:srgbClr val="000000"/>
              </a:solidFill>
            </a:endParaRPr>
          </a:p>
          <a:p>
            <a:pPr marL="285750" indent="-285750">
              <a:buClr>
                <a:srgbClr val="00A499"/>
              </a:buClr>
              <a:buSzPct val="150000"/>
              <a:buFont typeface="Arial" panose="020B0604020202020204" pitchFamily="34" charset="0"/>
              <a:buChar char="•"/>
            </a:pPr>
            <a:r>
              <a:rPr lang="en-GB" b="0" i="0" u="none" strike="noStrike" baseline="0" dirty="0">
                <a:solidFill>
                  <a:srgbClr val="000000"/>
                </a:solidFill>
              </a:rPr>
              <a:t>To oversee NHS delivery of these strategies and plans including system level delivery of NHS annual planning objectives and NHS Long Term Plan priorities.</a:t>
            </a:r>
          </a:p>
          <a:p>
            <a:pPr marL="285750" indent="-285750">
              <a:buClr>
                <a:srgbClr val="00A499"/>
              </a:buClr>
              <a:buSzPct val="150000"/>
              <a:buFont typeface="Arial" panose="020B0604020202020204" pitchFamily="34" charset="0"/>
              <a:buChar char="•"/>
            </a:pPr>
            <a:endParaRPr lang="en-GB" b="0" i="0" u="none" strike="noStrike" baseline="0" dirty="0">
              <a:solidFill>
                <a:srgbClr val="000000"/>
              </a:solidFill>
            </a:endParaRPr>
          </a:p>
          <a:p>
            <a:pPr marL="285750" indent="-285750">
              <a:buClr>
                <a:srgbClr val="00A499"/>
              </a:buClr>
              <a:buSzPct val="150000"/>
              <a:buFont typeface="Arial" panose="020B0604020202020204" pitchFamily="34" charset="0"/>
              <a:buChar char="•"/>
            </a:pPr>
            <a:r>
              <a:rPr lang="en-GB" b="0" i="0" u="none" strike="noStrike" baseline="0" dirty="0">
                <a:solidFill>
                  <a:srgbClr val="000000"/>
                </a:solidFill>
              </a:rPr>
              <a:t>To oversee system health budgets and account for NHS system financial allocations.</a:t>
            </a:r>
          </a:p>
          <a:p>
            <a:endParaRPr lang="en-GB" b="0" i="0" u="none" strike="noStrike" baseline="0" dirty="0">
              <a:solidFill>
                <a:srgbClr val="000000"/>
              </a:solidFill>
            </a:endParaRPr>
          </a:p>
        </p:txBody>
      </p:sp>
    </p:spTree>
    <p:extLst>
      <p:ext uri="{BB962C8B-B14F-4D97-AF65-F5344CB8AC3E}">
        <p14:creationId xmlns:p14="http://schemas.microsoft.com/office/powerpoint/2010/main" val="133614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8208661" cy="865186"/>
          </a:xfrm>
        </p:spPr>
        <p:txBody>
          <a:bodyPr>
            <a:normAutofit/>
          </a:bodyPr>
          <a:lstStyle/>
          <a:p>
            <a:r>
              <a:rPr lang="en-GB" dirty="0"/>
              <a:t>The role of providers</a:t>
            </a:r>
            <a:endParaRPr lang="en-GB" spc="-40" dirty="0"/>
          </a:p>
        </p:txBody>
      </p:sp>
      <p:sp>
        <p:nvSpPr>
          <p:cNvPr id="9" name="TextBox 8">
            <a:extLst>
              <a:ext uri="{FF2B5EF4-FFF2-40B4-BE49-F238E27FC236}">
                <a16:creationId xmlns:a16="http://schemas.microsoft.com/office/drawing/2014/main" id="{08260F49-8F0C-EF04-4476-61B675A6877A}"/>
              </a:ext>
            </a:extLst>
          </p:cNvPr>
          <p:cNvSpPr txBox="1"/>
          <p:nvPr/>
        </p:nvSpPr>
        <p:spPr>
          <a:xfrm>
            <a:off x="308780" y="1812264"/>
            <a:ext cx="11182524" cy="2308324"/>
          </a:xfrm>
          <a:prstGeom prst="rect">
            <a:avLst/>
          </a:prstGeom>
          <a:noFill/>
        </p:spPr>
        <p:txBody>
          <a:bodyPr wrap="square">
            <a:spAutoFit/>
          </a:bodyPr>
          <a:lstStyle/>
          <a:p>
            <a:pPr marL="285750" indent="-285750">
              <a:buClr>
                <a:srgbClr val="00A499"/>
              </a:buClr>
              <a:buSzPct val="150000"/>
              <a:buFont typeface="Arial" panose="020B0604020202020204" pitchFamily="34" charset="0"/>
              <a:buChar char="•"/>
            </a:pPr>
            <a:r>
              <a:rPr lang="en-GB" b="0" i="0" u="none" strike="noStrike" baseline="0" dirty="0">
                <a:solidFill>
                  <a:srgbClr val="000000"/>
                </a:solidFill>
              </a:rPr>
              <a:t>To ensure statutory responsibilities are met for the delivery of safe, effective, efficient, high-quality services, both for the here and now and longer term and to reduce unwarranted variation within and across ICSs. </a:t>
            </a:r>
          </a:p>
          <a:p>
            <a:pPr marL="285750" indent="-285750">
              <a:buClr>
                <a:srgbClr val="00A499"/>
              </a:buClr>
              <a:buSzPct val="150000"/>
              <a:buFont typeface="Arial" panose="020B0604020202020204" pitchFamily="34" charset="0"/>
              <a:buChar char="•"/>
            </a:pPr>
            <a:endParaRPr lang="en-GB" b="0" i="0" u="none" strike="noStrike" baseline="0" dirty="0">
              <a:solidFill>
                <a:srgbClr val="000000"/>
              </a:solidFill>
            </a:endParaRPr>
          </a:p>
          <a:p>
            <a:pPr marL="285750" indent="-285750">
              <a:buClr>
                <a:srgbClr val="00A499"/>
              </a:buClr>
              <a:buSzPct val="150000"/>
              <a:buFont typeface="Arial" panose="020B0604020202020204" pitchFamily="34" charset="0"/>
              <a:buChar char="•"/>
            </a:pPr>
            <a:r>
              <a:rPr lang="en-GB" b="0" i="0" u="none" strike="noStrike" baseline="0" dirty="0">
                <a:solidFill>
                  <a:srgbClr val="000000"/>
                </a:solidFill>
              </a:rPr>
              <a:t>To contribute to effective system working and their role in the delivery of ICS strategies and plans.</a:t>
            </a:r>
          </a:p>
          <a:p>
            <a:pPr marL="285750" indent="-285750">
              <a:buClr>
                <a:srgbClr val="00A499"/>
              </a:buClr>
              <a:buSzPct val="150000"/>
              <a:buFont typeface="Arial" panose="020B0604020202020204" pitchFamily="34" charset="0"/>
              <a:buChar char="•"/>
            </a:pPr>
            <a:endParaRPr lang="en-GB" b="0" i="0" u="none" strike="noStrike" baseline="0" dirty="0">
              <a:solidFill>
                <a:srgbClr val="000000"/>
              </a:solidFill>
            </a:endParaRPr>
          </a:p>
          <a:p>
            <a:pPr marL="285750" indent="-285750">
              <a:buClr>
                <a:srgbClr val="00A499"/>
              </a:buClr>
              <a:buSzPct val="150000"/>
              <a:buFont typeface="Arial" panose="020B0604020202020204" pitchFamily="34" charset="0"/>
              <a:buChar char="•"/>
            </a:pPr>
            <a:r>
              <a:rPr lang="en-GB" b="0" i="0" u="none" strike="noStrike" baseline="0" dirty="0">
                <a:solidFill>
                  <a:srgbClr val="000000"/>
                </a:solidFill>
              </a:rPr>
              <a:t>To meet the financial and performance requirements set out in NHS planning guidance and to comply with their provider licence and Care Quality Commission (CQC) standards.</a:t>
            </a:r>
            <a:endParaRPr lang="en-GB" dirty="0"/>
          </a:p>
        </p:txBody>
      </p:sp>
    </p:spTree>
    <p:extLst>
      <p:ext uri="{BB962C8B-B14F-4D97-AF65-F5344CB8AC3E}">
        <p14:creationId xmlns:p14="http://schemas.microsoft.com/office/powerpoint/2010/main" val="34387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8CDDE-81C4-6854-2F36-648A2B54CC0C}"/>
              </a:ext>
            </a:extLst>
          </p:cNvPr>
          <p:cNvSpPr>
            <a:spLocks noGrp="1"/>
          </p:cNvSpPr>
          <p:nvPr>
            <p:ph type="title" idx="4294967295"/>
          </p:nvPr>
        </p:nvSpPr>
        <p:spPr>
          <a:xfrm>
            <a:off x="866774" y="2519363"/>
            <a:ext cx="8679897" cy="9636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schemeClr val="tx1"/>
                </a:solidFill>
                <a:effectLst/>
                <a:uLnTx/>
                <a:uFillTx/>
                <a:latin typeface="+mn-lt"/>
                <a:ea typeface="+mn-ea"/>
                <a:cs typeface="+mn-cs"/>
              </a:rPr>
              <a:t>Nursing facts and figures</a:t>
            </a:r>
          </a:p>
        </p:txBody>
      </p:sp>
    </p:spTree>
    <p:extLst>
      <p:ext uri="{BB962C8B-B14F-4D97-AF65-F5344CB8AC3E}">
        <p14:creationId xmlns:p14="http://schemas.microsoft.com/office/powerpoint/2010/main" val="399711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8208661" cy="865186"/>
          </a:xfrm>
        </p:spPr>
        <p:txBody>
          <a:bodyPr>
            <a:normAutofit/>
          </a:bodyPr>
          <a:lstStyle/>
          <a:p>
            <a:r>
              <a:rPr lang="en-GB" dirty="0"/>
              <a:t>Key facts and figures</a:t>
            </a:r>
            <a:endParaRPr lang="en-GB" spc="-40" dirty="0"/>
          </a:p>
        </p:txBody>
      </p:sp>
      <p:sp>
        <p:nvSpPr>
          <p:cNvPr id="9" name="TextBox 8">
            <a:extLst>
              <a:ext uri="{FF2B5EF4-FFF2-40B4-BE49-F238E27FC236}">
                <a16:creationId xmlns:a16="http://schemas.microsoft.com/office/drawing/2014/main" id="{08260F49-8F0C-EF04-4476-61B675A6877A}"/>
              </a:ext>
            </a:extLst>
          </p:cNvPr>
          <p:cNvSpPr txBox="1"/>
          <p:nvPr/>
        </p:nvSpPr>
        <p:spPr>
          <a:xfrm>
            <a:off x="343949" y="1554356"/>
            <a:ext cx="11182524" cy="4524315"/>
          </a:xfrm>
          <a:prstGeom prst="rect">
            <a:avLst/>
          </a:prstGeom>
          <a:noFill/>
        </p:spPr>
        <p:txBody>
          <a:bodyPr wrap="square">
            <a:spAutoFit/>
          </a:bodyPr>
          <a:lstStyle/>
          <a:p>
            <a:pPr marL="285750" indent="-285750">
              <a:buFont typeface="Arial" panose="020B0604020202020204" pitchFamily="34" charset="0"/>
              <a:buChar char="•"/>
            </a:pPr>
            <a:r>
              <a:rPr lang="en-GB" i="0" dirty="0">
                <a:solidFill>
                  <a:srgbClr val="111111"/>
                </a:solidFill>
                <a:effectLst/>
              </a:rPr>
              <a:t>The number of nurses, midwives and nursing associates registered to practise in the UK has grown to a record total </a:t>
            </a:r>
            <a:r>
              <a:rPr lang="en-GB" b="1" i="0" dirty="0">
                <a:solidFill>
                  <a:srgbClr val="00A499"/>
                </a:solidFill>
                <a:effectLst/>
              </a:rPr>
              <a:t>of 788,638</a:t>
            </a:r>
            <a:r>
              <a:rPr lang="en-GB" i="0" dirty="0">
                <a:solidFill>
                  <a:srgbClr val="111111"/>
                </a:solidFill>
                <a:effectLst/>
              </a:rPr>
              <a:t>. </a:t>
            </a:r>
          </a:p>
          <a:p>
            <a:pPr marL="285750" indent="-285750">
              <a:buFont typeface="Arial" panose="020B0604020202020204" pitchFamily="34" charset="0"/>
              <a:buChar char="•"/>
            </a:pPr>
            <a:endParaRPr lang="en-GB" dirty="0">
              <a:solidFill>
                <a:srgbClr val="111111"/>
              </a:solidFill>
            </a:endParaRPr>
          </a:p>
          <a:p>
            <a:pPr marL="285750" indent="-285750">
              <a:buFont typeface="Arial" panose="020B0604020202020204" pitchFamily="34" charset="0"/>
              <a:buChar char="•"/>
            </a:pPr>
            <a:r>
              <a:rPr lang="en-GB" i="0" dirty="0">
                <a:solidFill>
                  <a:srgbClr val="111111"/>
                </a:solidFill>
                <a:effectLst/>
              </a:rPr>
              <a:t>This means the NMC register is now equivalent to </a:t>
            </a:r>
            <a:r>
              <a:rPr lang="en-GB" b="1" i="0" dirty="0">
                <a:solidFill>
                  <a:srgbClr val="00A499"/>
                </a:solidFill>
                <a:effectLst/>
              </a:rPr>
              <a:t>1.2 percent of the estimated UK population</a:t>
            </a:r>
            <a:r>
              <a:rPr lang="en-GB" i="0" dirty="0">
                <a:solidFill>
                  <a:srgbClr val="111111"/>
                </a:solidFill>
                <a:effectLst/>
              </a:rPr>
              <a:t>. </a:t>
            </a:r>
          </a:p>
          <a:p>
            <a:pPr marL="285750" indent="-285750">
              <a:buFont typeface="Arial" panose="020B0604020202020204" pitchFamily="34" charset="0"/>
              <a:buChar char="•"/>
            </a:pPr>
            <a:endParaRPr lang="en-GB" dirty="0">
              <a:solidFill>
                <a:srgbClr val="111111"/>
              </a:solidFill>
            </a:endParaRPr>
          </a:p>
          <a:p>
            <a:pPr marL="285750" indent="-285750">
              <a:buFont typeface="Arial" panose="020B0604020202020204" pitchFamily="34" charset="0"/>
              <a:buChar char="•"/>
            </a:pPr>
            <a:r>
              <a:rPr lang="en-GB" i="0" dirty="0">
                <a:solidFill>
                  <a:srgbClr val="202A30"/>
                </a:solidFill>
                <a:effectLst/>
              </a:rPr>
              <a:t>The number of NHS staff has grown materially in the past decade. Since 2010, there are </a:t>
            </a:r>
            <a:r>
              <a:rPr lang="en-GB" b="1" i="0" dirty="0">
                <a:solidFill>
                  <a:srgbClr val="00A499"/>
                </a:solidFill>
                <a:effectLst/>
              </a:rPr>
              <a:t>55,000 more nurses, health visitors and midwives</a:t>
            </a:r>
            <a:r>
              <a:rPr lang="en-GB" i="0" dirty="0">
                <a:solidFill>
                  <a:srgbClr val="202A30"/>
                </a:solidFill>
                <a:effectLst/>
              </a:rPr>
              <a:t>, with an estimated </a:t>
            </a:r>
            <a:r>
              <a:rPr lang="en-GB" b="1" i="0" dirty="0">
                <a:solidFill>
                  <a:srgbClr val="00A499"/>
                </a:solidFill>
                <a:effectLst/>
              </a:rPr>
              <a:t>2,400 nurses in general practice</a:t>
            </a:r>
            <a:r>
              <a:rPr lang="en-GB" i="0" dirty="0">
                <a:solidFill>
                  <a:srgbClr val="202A30"/>
                </a:solidFill>
                <a:effectLst/>
              </a:rPr>
              <a:t>. </a:t>
            </a:r>
          </a:p>
          <a:p>
            <a:pPr marL="285750" indent="-285750">
              <a:buFont typeface="Arial" panose="020B0604020202020204" pitchFamily="34" charset="0"/>
              <a:buChar char="•"/>
            </a:pPr>
            <a:endParaRPr lang="en-GB" dirty="0">
              <a:solidFill>
                <a:srgbClr val="202A30"/>
              </a:solidFill>
            </a:endParaRPr>
          </a:p>
          <a:p>
            <a:pPr marL="285750" indent="-285750">
              <a:buFont typeface="Arial" panose="020B0604020202020204" pitchFamily="34" charset="0"/>
              <a:buChar char="•"/>
            </a:pPr>
            <a:r>
              <a:rPr lang="en-GB" i="0" dirty="0">
                <a:solidFill>
                  <a:srgbClr val="111111"/>
                </a:solidFill>
                <a:effectLst/>
              </a:rPr>
              <a:t>There were a record </a:t>
            </a:r>
            <a:r>
              <a:rPr lang="en-GB" b="1" i="0" dirty="0">
                <a:solidFill>
                  <a:srgbClr val="00A499"/>
                </a:solidFill>
                <a:effectLst/>
              </a:rPr>
              <a:t>52,148 new joiners to the NMC register last year</a:t>
            </a:r>
            <a:r>
              <a:rPr lang="en-GB" i="0" dirty="0">
                <a:solidFill>
                  <a:srgbClr val="111111"/>
                </a:solidFill>
                <a:effectLst/>
              </a:rPr>
              <a:t>, almost half of whom are internationally educated.</a:t>
            </a:r>
          </a:p>
          <a:p>
            <a:pPr marL="285750" indent="-285750">
              <a:buFont typeface="Arial" panose="020B0604020202020204" pitchFamily="34" charset="0"/>
              <a:buChar char="•"/>
            </a:pPr>
            <a:endParaRPr lang="en-GB" dirty="0">
              <a:solidFill>
                <a:srgbClr val="111111"/>
              </a:solidFill>
            </a:endParaRP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Today, our NHS is </a:t>
            </a:r>
            <a:r>
              <a:rPr lang="en-GB" dirty="0">
                <a:effectLst/>
                <a:ea typeface="Calibri" panose="020F0502020204030204" pitchFamily="34" charset="0"/>
              </a:rPr>
              <a:t>more diverse than at any other point in its history and represents </a:t>
            </a:r>
            <a:r>
              <a:rPr lang="en-GB" b="1" dirty="0">
                <a:solidFill>
                  <a:srgbClr val="00A499"/>
                </a:solidFill>
                <a:effectLst/>
                <a:ea typeface="Calibri" panose="020F0502020204030204" pitchFamily="34" charset="0"/>
              </a:rPr>
              <a:t>more than 200 nationalities.</a:t>
            </a:r>
          </a:p>
          <a:p>
            <a:pPr marL="285750" indent="-285750">
              <a:buFont typeface="Arial" panose="020B0604020202020204" pitchFamily="34" charset="0"/>
              <a:buChar char="•"/>
            </a:pPr>
            <a:endParaRPr lang="en-GB" b="1" i="0" dirty="0">
              <a:solidFill>
                <a:srgbClr val="111111"/>
              </a:solidFill>
            </a:endParaRPr>
          </a:p>
          <a:p>
            <a:pPr marL="285750" indent="-285750">
              <a:buFont typeface="Arial" panose="020B0604020202020204" pitchFamily="34" charset="0"/>
              <a:buChar char="•"/>
            </a:pPr>
            <a:r>
              <a:rPr lang="en-GB" dirty="0">
                <a:ea typeface="Calibri" panose="020F0502020204030204" pitchFamily="34" charset="0"/>
              </a:rPr>
              <a:t>We now have more </a:t>
            </a:r>
            <a:r>
              <a:rPr lang="en-GB" dirty="0">
                <a:solidFill>
                  <a:srgbClr val="00A499"/>
                </a:solidFill>
                <a:ea typeface="Calibri" panose="020F0502020204030204" pitchFamily="34" charset="0"/>
              </a:rPr>
              <a:t>than </a:t>
            </a:r>
            <a:r>
              <a:rPr lang="en-GB" b="1" dirty="0">
                <a:solidFill>
                  <a:srgbClr val="00A499"/>
                </a:solidFill>
                <a:ea typeface="Calibri" panose="020F0502020204030204" pitchFamily="34" charset="0"/>
              </a:rPr>
              <a:t>3,700 qualified Professional Nurse Advocates</a:t>
            </a:r>
            <a:r>
              <a:rPr lang="en-GB" dirty="0">
                <a:solidFill>
                  <a:srgbClr val="00A499"/>
                </a:solidFill>
                <a:ea typeface="Calibri" panose="020F0502020204030204" pitchFamily="34" charset="0"/>
              </a:rPr>
              <a:t> </a:t>
            </a:r>
            <a:r>
              <a:rPr lang="en-GB" dirty="0">
                <a:ea typeface="Calibri" panose="020F0502020204030204" pitchFamily="34" charset="0"/>
              </a:rPr>
              <a:t>across England providing </a:t>
            </a:r>
            <a:r>
              <a:rPr lang="en-GB" b="0" i="0" dirty="0">
                <a:solidFill>
                  <a:srgbClr val="202A30"/>
                </a:solidFill>
                <a:effectLst/>
              </a:rPr>
              <a:t>restorative supervision to their colleagues and teams, in nursing and beyond. </a:t>
            </a:r>
            <a:endParaRPr lang="en-GB" dirty="0">
              <a:solidFill>
                <a:srgbClr val="202A30"/>
              </a:solidFill>
            </a:endParaRPr>
          </a:p>
        </p:txBody>
      </p:sp>
    </p:spTree>
    <p:extLst>
      <p:ext uri="{BB962C8B-B14F-4D97-AF65-F5344CB8AC3E}">
        <p14:creationId xmlns:p14="http://schemas.microsoft.com/office/powerpoint/2010/main" val="18943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35D6BD-D86A-D71F-426F-D9D164B2E43D}"/>
              </a:ext>
            </a:extLst>
          </p:cNvPr>
          <p:cNvSpPr>
            <a:spLocks noGrp="1"/>
          </p:cNvSpPr>
          <p:nvPr>
            <p:ph type="title"/>
          </p:nvPr>
        </p:nvSpPr>
        <p:spPr/>
        <p:txBody>
          <a:bodyPr/>
          <a:lstStyle/>
          <a:p>
            <a:r>
              <a:rPr lang="en-GB" dirty="0"/>
              <a:t>The Long Term Workforce Plan</a:t>
            </a:r>
          </a:p>
        </p:txBody>
      </p:sp>
      <p:sp>
        <p:nvSpPr>
          <p:cNvPr id="6" name="Content Placeholder 5">
            <a:extLst>
              <a:ext uri="{FF2B5EF4-FFF2-40B4-BE49-F238E27FC236}">
                <a16:creationId xmlns:a16="http://schemas.microsoft.com/office/drawing/2014/main" id="{2BA4F6A1-4891-982C-FEB6-36FEFD853663}"/>
              </a:ext>
            </a:extLst>
          </p:cNvPr>
          <p:cNvSpPr>
            <a:spLocks noGrp="1"/>
          </p:cNvSpPr>
          <p:nvPr>
            <p:ph idx="1"/>
          </p:nvPr>
        </p:nvSpPr>
        <p:spPr>
          <a:xfrm>
            <a:off x="432000" y="1706881"/>
            <a:ext cx="11088000" cy="4521118"/>
          </a:xfrm>
        </p:spPr>
        <p:txBody>
          <a:bodyPr>
            <a:normAutofit/>
          </a:bodyPr>
          <a:lstStyle/>
          <a:p>
            <a:r>
              <a:rPr lang="en-GB" sz="1800" b="1" dirty="0">
                <a:solidFill>
                  <a:schemeClr val="tx1"/>
                </a:solidFill>
                <a:effectLst/>
                <a:ea typeface="Calibri" panose="020F0502020204030204" pitchFamily="34" charset="0"/>
              </a:rPr>
              <a:t>Purpose of LTWP </a:t>
            </a:r>
          </a:p>
          <a:p>
            <a:endParaRPr lang="en-GB" sz="1800" dirty="0">
              <a:solidFill>
                <a:schemeClr val="tx1"/>
              </a:solidFill>
              <a:effectLst/>
              <a:ea typeface="Calibri" panose="020F0502020204030204" pitchFamily="34" charset="0"/>
            </a:endParaRPr>
          </a:p>
          <a:p>
            <a:pPr marL="342900" lvl="0" indent="-342900">
              <a:buFont typeface="Symbol" panose="05050102010706020507" pitchFamily="18" charset="2"/>
              <a:buChar char=""/>
            </a:pPr>
            <a:r>
              <a:rPr lang="en-GB" sz="1800" dirty="0">
                <a:solidFill>
                  <a:schemeClr val="tx1"/>
                </a:solidFill>
                <a:effectLst/>
                <a:ea typeface="Times New Roman" panose="02020603050405020304" pitchFamily="18" charset="0"/>
              </a:rPr>
              <a:t>Sets out NHSE’s assessment of workforce needs over 15 years, centred around three main areas:</a:t>
            </a:r>
            <a:endParaRPr lang="en-GB" sz="1800" dirty="0">
              <a:solidFill>
                <a:schemeClr val="tx1"/>
              </a:solidFill>
              <a:effectLst/>
              <a:ea typeface="Calibri" panose="020F0502020204030204" pitchFamily="34" charset="0"/>
            </a:endParaRPr>
          </a:p>
          <a:p>
            <a:pPr marL="457200"/>
            <a:r>
              <a:rPr lang="en-GB" sz="1800" dirty="0">
                <a:solidFill>
                  <a:schemeClr val="tx1"/>
                </a:solidFill>
                <a:effectLst/>
                <a:ea typeface="Calibri" panose="020F0502020204030204" pitchFamily="34" charset="0"/>
              </a:rPr>
              <a:t>1. Recruit</a:t>
            </a:r>
          </a:p>
          <a:p>
            <a:pPr marL="457200"/>
            <a:r>
              <a:rPr lang="en-GB" sz="1800" dirty="0">
                <a:solidFill>
                  <a:schemeClr val="tx1"/>
                </a:solidFill>
                <a:effectLst/>
                <a:ea typeface="Calibri" panose="020F0502020204030204" pitchFamily="34" charset="0"/>
              </a:rPr>
              <a:t>2. Retain existing talent</a:t>
            </a:r>
          </a:p>
          <a:p>
            <a:pPr marL="457200"/>
            <a:r>
              <a:rPr lang="en-GB" sz="1800" dirty="0">
                <a:solidFill>
                  <a:schemeClr val="tx1"/>
                </a:solidFill>
                <a:effectLst/>
                <a:ea typeface="Calibri" panose="020F0502020204030204" pitchFamily="34" charset="0"/>
              </a:rPr>
              <a:t>3. Reform</a:t>
            </a:r>
          </a:p>
          <a:p>
            <a:endParaRPr lang="en-GB" sz="1800" dirty="0">
              <a:solidFill>
                <a:schemeClr val="tx1"/>
              </a:solidFill>
              <a:effectLst/>
              <a:ea typeface="Calibri" panose="020F0502020204030204" pitchFamily="34" charset="0"/>
            </a:endParaRPr>
          </a:p>
          <a:p>
            <a:pPr marL="342900" lvl="0" indent="-342900">
              <a:buFont typeface="Symbol" panose="05050102010706020507" pitchFamily="18" charset="2"/>
              <a:buChar char=""/>
            </a:pPr>
            <a:r>
              <a:rPr lang="en-GB" sz="1800" dirty="0">
                <a:solidFill>
                  <a:schemeClr val="tx1"/>
                </a:solidFill>
                <a:effectLst/>
                <a:ea typeface="Times New Roman" panose="02020603050405020304" pitchFamily="18" charset="0"/>
              </a:rPr>
              <a:t>Intended to be the start of an ongoing programme of work that becomes an established part of how the NHS plans for, and delivers, its services for patients and the public.</a:t>
            </a:r>
          </a:p>
          <a:p>
            <a:pPr marL="342900" lvl="0" indent="-342900">
              <a:buFont typeface="Symbol" panose="05050102010706020507" pitchFamily="18" charset="2"/>
              <a:buChar char=""/>
            </a:pPr>
            <a:endParaRPr lang="en-GB" sz="1800" dirty="0">
              <a:solidFill>
                <a:schemeClr val="tx1"/>
              </a:solidFill>
              <a:effectLst/>
              <a:ea typeface="Calibri" panose="020F0502020204030204" pitchFamily="34" charset="0"/>
            </a:endParaRPr>
          </a:p>
          <a:p>
            <a:pPr marL="342900" lvl="0" indent="-342900">
              <a:buFont typeface="Symbol" panose="05050102010706020507" pitchFamily="18" charset="2"/>
              <a:buChar char=""/>
            </a:pPr>
            <a:r>
              <a:rPr lang="en-GB" sz="1800" dirty="0">
                <a:solidFill>
                  <a:schemeClr val="tx1"/>
                </a:solidFill>
                <a:effectLst/>
                <a:ea typeface="Times New Roman" panose="02020603050405020304" pitchFamily="18" charset="0"/>
              </a:rPr>
              <a:t>With full implementation of the LTWP, it would result in an expansion of the NHS permanent workforce from 1.4 million in 2021/22 to 2.2-2.3 million in 2036/37. </a:t>
            </a:r>
            <a:endParaRPr lang="en-GB" sz="1800" dirty="0">
              <a:solidFill>
                <a:schemeClr val="tx1"/>
              </a:solidFill>
              <a:effectLst/>
              <a:ea typeface="Calibri" panose="020F0502020204030204" pitchFamily="34" charset="0"/>
            </a:endParaRPr>
          </a:p>
          <a:p>
            <a:endParaRPr lang="en-GB" dirty="0"/>
          </a:p>
        </p:txBody>
      </p:sp>
    </p:spTree>
    <p:extLst>
      <p:ext uri="{BB962C8B-B14F-4D97-AF65-F5344CB8AC3E}">
        <p14:creationId xmlns:p14="http://schemas.microsoft.com/office/powerpoint/2010/main" val="78017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10DE7-FD05-3142-AC84-CC74F8AA153F}"/>
              </a:ext>
            </a:extLst>
          </p:cNvPr>
          <p:cNvSpPr>
            <a:spLocks noGrp="1"/>
          </p:cNvSpPr>
          <p:nvPr>
            <p:ph type="title"/>
          </p:nvPr>
        </p:nvSpPr>
        <p:spPr/>
        <p:txBody>
          <a:bodyPr/>
          <a:lstStyle/>
          <a:p>
            <a:r>
              <a:rPr lang="en-GB" dirty="0"/>
              <a:t>LTWP – Implications for Nursing</a:t>
            </a:r>
          </a:p>
        </p:txBody>
      </p:sp>
      <p:sp>
        <p:nvSpPr>
          <p:cNvPr id="5" name="Content Placeholder 1">
            <a:extLst>
              <a:ext uri="{FF2B5EF4-FFF2-40B4-BE49-F238E27FC236}">
                <a16:creationId xmlns:a16="http://schemas.microsoft.com/office/drawing/2014/main" id="{567802DD-1376-3515-C2B2-F19664612BF9}"/>
              </a:ext>
            </a:extLst>
          </p:cNvPr>
          <p:cNvSpPr txBox="1">
            <a:spLocks/>
          </p:cNvSpPr>
          <p:nvPr/>
        </p:nvSpPr>
        <p:spPr>
          <a:xfrm>
            <a:off x="432000" y="1146715"/>
            <a:ext cx="11088000" cy="553187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tx1"/>
                </a:solidFill>
                <a:ea typeface="Times New Roman" panose="02020603050405020304" pitchFamily="18" charset="0"/>
              </a:rPr>
              <a:t>By the end of 2036/37, with full implementation, there will be at least an additional </a:t>
            </a:r>
            <a:r>
              <a:rPr lang="en-GB" sz="1600" b="1" dirty="0">
                <a:solidFill>
                  <a:schemeClr val="tx1"/>
                </a:solidFill>
                <a:ea typeface="Times New Roman" panose="02020603050405020304" pitchFamily="18" charset="0"/>
              </a:rPr>
              <a:t>170,000 </a:t>
            </a:r>
            <a:r>
              <a:rPr lang="en-GB" sz="1600" dirty="0">
                <a:solidFill>
                  <a:schemeClr val="tx1"/>
                </a:solidFill>
                <a:ea typeface="Times New Roman" panose="02020603050405020304" pitchFamily="18" charset="0"/>
              </a:rPr>
              <a:t>nurses in the NHS workforce</a:t>
            </a:r>
          </a:p>
          <a:p>
            <a:r>
              <a:rPr lang="en-GB" sz="1200" dirty="0">
                <a:solidFill>
                  <a:schemeClr val="tx1"/>
                </a:solidFill>
                <a:ea typeface="Calibri" panose="020F0502020204030204" pitchFamily="34" charset="0"/>
              </a:rPr>
              <a:t> </a:t>
            </a:r>
            <a:r>
              <a:rPr lang="en-GB" sz="1800" b="1" u="sng" dirty="0">
                <a:solidFill>
                  <a:schemeClr val="tx1"/>
                </a:solidFill>
                <a:ea typeface="Calibri" panose="020F0502020204030204" pitchFamily="34" charset="0"/>
              </a:rPr>
              <a:t>Recruit</a:t>
            </a:r>
            <a:endParaRPr lang="en-GB" sz="18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Increasing nurse training places by up to </a:t>
            </a:r>
            <a:r>
              <a:rPr lang="en-GB" sz="1600" b="1" dirty="0">
                <a:solidFill>
                  <a:schemeClr val="tx1"/>
                </a:solidFill>
                <a:ea typeface="Times New Roman" panose="02020603050405020304" pitchFamily="18" charset="0"/>
              </a:rPr>
              <a:t>80%</a:t>
            </a:r>
            <a:r>
              <a:rPr lang="en-GB" sz="1600" dirty="0">
                <a:solidFill>
                  <a:schemeClr val="tx1"/>
                </a:solidFill>
                <a:ea typeface="Times New Roman" panose="02020603050405020304" pitchFamily="18" charset="0"/>
              </a:rPr>
              <a:t> </a:t>
            </a:r>
            <a:endParaRPr lang="en-GB" sz="16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Increase the number of nurses trained through the apprenticeship route from 9% to 28% by 2031/32.</a:t>
            </a:r>
            <a:endParaRPr lang="en-GB" sz="16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Increasing education and clinical placement capacity</a:t>
            </a:r>
            <a:endParaRPr lang="en-GB" sz="16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Expand the number of enhanced and advanced practitioners and new roles</a:t>
            </a:r>
            <a:endParaRPr lang="en-GB" sz="1600" dirty="0">
              <a:solidFill>
                <a:schemeClr val="tx1"/>
              </a:solidFill>
              <a:ea typeface="Calibri" panose="020F0502020204030204" pitchFamily="34" charset="0"/>
            </a:endParaRPr>
          </a:p>
          <a:p>
            <a:r>
              <a:rPr lang="en-GB" sz="1200" dirty="0">
                <a:solidFill>
                  <a:schemeClr val="tx1"/>
                </a:solidFill>
                <a:ea typeface="Calibri" panose="020F0502020204030204" pitchFamily="34" charset="0"/>
              </a:rPr>
              <a:t> </a:t>
            </a:r>
            <a:r>
              <a:rPr lang="en-GB" sz="1800" b="1" u="sng" dirty="0">
                <a:solidFill>
                  <a:schemeClr val="tx1"/>
                </a:solidFill>
                <a:ea typeface="Calibri" panose="020F0502020204030204" pitchFamily="34" charset="0"/>
              </a:rPr>
              <a:t>Retain</a:t>
            </a:r>
            <a:endParaRPr lang="en-GB" sz="18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Building on the high impact areas for retention including flexibility and modernising the NHS Pension Scheme.</a:t>
            </a:r>
            <a:endParaRPr lang="en-GB" sz="16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Commitment to ongoing national funding for </a:t>
            </a:r>
            <a:r>
              <a:rPr lang="en-GB" sz="1600" b="1" dirty="0">
                <a:solidFill>
                  <a:schemeClr val="tx1"/>
                </a:solidFill>
                <a:ea typeface="Times New Roman" panose="02020603050405020304" pitchFamily="18" charset="0"/>
              </a:rPr>
              <a:t>continuing professional development </a:t>
            </a:r>
            <a:r>
              <a:rPr lang="en-GB" sz="1600" dirty="0">
                <a:solidFill>
                  <a:schemeClr val="tx1"/>
                </a:solidFill>
                <a:ea typeface="Times New Roman" panose="02020603050405020304" pitchFamily="18" charset="0"/>
              </a:rPr>
              <a:t>for nurses, midwives and allied health professionals.</a:t>
            </a:r>
            <a:endParaRPr lang="en-GB" sz="16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Encourage NHS organisations to undertake cultural reviews on a regular basis to improve working environments.</a:t>
            </a:r>
            <a:endParaRPr lang="en-GB" sz="1600" dirty="0">
              <a:solidFill>
                <a:schemeClr val="tx1"/>
              </a:solidFill>
              <a:ea typeface="Calibri" panose="020F0502020204030204" pitchFamily="34" charset="0"/>
            </a:endParaRPr>
          </a:p>
          <a:p>
            <a:r>
              <a:rPr lang="en-GB" sz="1200" dirty="0">
                <a:solidFill>
                  <a:schemeClr val="tx1"/>
                </a:solidFill>
                <a:ea typeface="Calibri" panose="020F0502020204030204" pitchFamily="34" charset="0"/>
              </a:rPr>
              <a:t> </a:t>
            </a:r>
            <a:r>
              <a:rPr lang="en-GB" sz="1800" b="1" u="sng" dirty="0">
                <a:solidFill>
                  <a:schemeClr val="tx1"/>
                </a:solidFill>
                <a:ea typeface="Calibri" panose="020F0502020204030204" pitchFamily="34" charset="0"/>
              </a:rPr>
              <a:t>Reform</a:t>
            </a:r>
            <a:endParaRPr lang="en-GB" sz="1800" b="1"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With the NMC explore further changes to nursing degrees</a:t>
            </a: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HEIs to adopt the NMC’s new standard - up to </a:t>
            </a:r>
            <a:r>
              <a:rPr lang="en-GB" sz="1600" b="1" dirty="0">
                <a:solidFill>
                  <a:schemeClr val="tx1"/>
                </a:solidFill>
                <a:ea typeface="Times New Roman" panose="02020603050405020304" pitchFamily="18" charset="0"/>
              </a:rPr>
              <a:t>600 hours </a:t>
            </a:r>
            <a:r>
              <a:rPr lang="en-GB" sz="1600" dirty="0">
                <a:solidFill>
                  <a:schemeClr val="tx1"/>
                </a:solidFill>
                <a:ea typeface="Times New Roman" panose="02020603050405020304" pitchFamily="18" charset="0"/>
              </a:rPr>
              <a:t>of practice learning to be undertaken via </a:t>
            </a:r>
            <a:r>
              <a:rPr lang="en-GB" sz="1600" b="1" dirty="0">
                <a:solidFill>
                  <a:schemeClr val="tx1"/>
                </a:solidFill>
                <a:ea typeface="Times New Roman" panose="02020603050405020304" pitchFamily="18" charset="0"/>
              </a:rPr>
              <a:t>simulation</a:t>
            </a:r>
            <a:r>
              <a:rPr lang="en-GB" sz="1600" dirty="0">
                <a:solidFill>
                  <a:schemeClr val="tx1"/>
                </a:solidFill>
                <a:ea typeface="Times New Roman" panose="02020603050405020304" pitchFamily="18" charset="0"/>
              </a:rPr>
              <a:t>.</a:t>
            </a:r>
            <a:endParaRPr lang="en-GB" sz="16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Evaluation of blended learning programmes and embedding digital technology in training pathways.</a:t>
            </a:r>
            <a:endParaRPr lang="en-GB" sz="1600" dirty="0">
              <a:solidFill>
                <a:schemeClr val="tx1"/>
              </a:solidFill>
              <a:ea typeface="Calibri" panose="020F0502020204030204" pitchFamily="34" charset="0"/>
            </a:endParaRPr>
          </a:p>
          <a:p>
            <a:pPr marL="342900" indent="-342900">
              <a:buFont typeface="Symbol" panose="05050102010706020507" pitchFamily="18" charset="2"/>
              <a:buChar char=""/>
            </a:pPr>
            <a:r>
              <a:rPr lang="en-GB" sz="1600" dirty="0">
                <a:solidFill>
                  <a:schemeClr val="tx1"/>
                </a:solidFill>
                <a:ea typeface="Times New Roman" panose="02020603050405020304" pitchFamily="18" charset="0"/>
              </a:rPr>
              <a:t>Support the expansion of Trusts adopting the </a:t>
            </a:r>
            <a:r>
              <a:rPr lang="en-GB" sz="1600" b="1" dirty="0">
                <a:solidFill>
                  <a:schemeClr val="tx1"/>
                </a:solidFill>
                <a:ea typeface="Times New Roman" panose="02020603050405020304" pitchFamily="18" charset="0"/>
              </a:rPr>
              <a:t>National Preceptorship Framework </a:t>
            </a:r>
            <a:r>
              <a:rPr lang="en-GB" sz="1600" dirty="0">
                <a:solidFill>
                  <a:schemeClr val="tx1"/>
                </a:solidFill>
                <a:ea typeface="Times New Roman" panose="02020603050405020304" pitchFamily="18" charset="0"/>
              </a:rPr>
              <a:t>for newly registered nurses, NAs and midwives.</a:t>
            </a:r>
            <a:endParaRPr lang="en-GB" sz="1600" dirty="0">
              <a:solidFill>
                <a:schemeClr val="tx1"/>
              </a:solidFill>
              <a:ea typeface="Calibri" panose="020F0502020204030204" pitchFamily="34" charset="0"/>
            </a:endParaRPr>
          </a:p>
          <a:p>
            <a:endParaRPr lang="en-GB" sz="1200" dirty="0"/>
          </a:p>
        </p:txBody>
      </p:sp>
    </p:spTree>
    <p:extLst>
      <p:ext uri="{BB962C8B-B14F-4D97-AF65-F5344CB8AC3E}">
        <p14:creationId xmlns:p14="http://schemas.microsoft.com/office/powerpoint/2010/main" val="14963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F976-D615-2121-4089-7DDAC2128500}"/>
              </a:ext>
            </a:extLst>
          </p:cNvPr>
          <p:cNvSpPr>
            <a:spLocks noGrp="1"/>
          </p:cNvSpPr>
          <p:nvPr>
            <p:ph type="title"/>
          </p:nvPr>
        </p:nvSpPr>
        <p:spPr>
          <a:xfrm>
            <a:off x="379745" y="363737"/>
            <a:ext cx="10641498" cy="611649"/>
          </a:xfrm>
        </p:spPr>
        <p:txBody>
          <a:bodyPr>
            <a:normAutofit/>
          </a:bodyPr>
          <a:lstStyle/>
          <a:p>
            <a:r>
              <a:rPr lang="en-GB" sz="3200" b="1" dirty="0">
                <a:solidFill>
                  <a:schemeClr val="tx1"/>
                </a:solidFill>
              </a:rPr>
              <a:t>NHS Nurses and Health Visitors</a:t>
            </a:r>
          </a:p>
        </p:txBody>
      </p:sp>
      <p:sp>
        <p:nvSpPr>
          <p:cNvPr id="4" name="Footer Placeholder 3">
            <a:extLst>
              <a:ext uri="{FF2B5EF4-FFF2-40B4-BE49-F238E27FC236}">
                <a16:creationId xmlns:a16="http://schemas.microsoft.com/office/drawing/2014/main" id="{15D16F0C-A68F-C16D-F64B-A959E3A357D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A5A5A5">
                    <a:lumMod val="60000"/>
                    <a:lumOff val="40000"/>
                  </a:srgbClr>
                </a:solidFill>
                <a:effectLst/>
                <a:uLnTx/>
                <a:uFillTx/>
                <a:latin typeface="Arial" charset="0"/>
                <a:cs typeface="Arial" charset="0"/>
              </a:rPr>
              <a:t>Of which are Health care assistants and other support staff (Nursing)</a:t>
            </a:r>
            <a:endParaRPr kumimoji="0" lang="en-US" sz="1200" b="0" i="0" u="none" strike="noStrike" kern="1200" cap="none" spc="0" normalizeH="0" baseline="0" noProof="0">
              <a:ln>
                <a:noFill/>
              </a:ln>
              <a:solidFill>
                <a:srgbClr val="A5A5A5">
                  <a:lumMod val="60000"/>
                  <a:lumOff val="40000"/>
                </a:srgbClr>
              </a:solidFill>
              <a:effectLst/>
              <a:uLnTx/>
              <a:uFillTx/>
              <a:latin typeface="Arial" charset="0"/>
              <a:cs typeface="Arial" charset="0"/>
            </a:endParaRPr>
          </a:p>
        </p:txBody>
      </p:sp>
      <p:sp>
        <p:nvSpPr>
          <p:cNvPr id="5" name="TextBox 4">
            <a:extLst>
              <a:ext uri="{FF2B5EF4-FFF2-40B4-BE49-F238E27FC236}">
                <a16:creationId xmlns:a16="http://schemas.microsoft.com/office/drawing/2014/main" id="{16AD3F80-31ED-0866-8FBB-5CB9E44E173F}"/>
              </a:ext>
            </a:extLst>
          </p:cNvPr>
          <p:cNvSpPr txBox="1"/>
          <p:nvPr/>
        </p:nvSpPr>
        <p:spPr>
          <a:xfrm>
            <a:off x="379745" y="4971941"/>
            <a:ext cx="4261295" cy="261610"/>
          </a:xfrm>
          <a:prstGeom prst="rect">
            <a:avLst/>
          </a:prstGeom>
          <a:solidFill>
            <a:srgbClr val="005EB8"/>
          </a:solidFill>
          <a:ln>
            <a:solidFill>
              <a:srgbClr val="005EB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description</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253DD28-7AD3-D648-AF01-A95F9ACB6454}"/>
              </a:ext>
            </a:extLst>
          </p:cNvPr>
          <p:cNvSpPr txBox="1"/>
          <p:nvPr/>
        </p:nvSpPr>
        <p:spPr>
          <a:xfrm>
            <a:off x="379745" y="5234623"/>
            <a:ext cx="11432502" cy="1015663"/>
          </a:xfrm>
          <a:prstGeom prst="rect">
            <a:avLst/>
          </a:prstGeom>
          <a:noFill/>
          <a:ln>
            <a:solidFill>
              <a:srgbClr val="005EB8"/>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currently a reported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334,132 FTE registered Nurses and Health Visitors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employed within NHS </a:t>
            </a:r>
            <a:r>
              <a:rPr lang="en-GB" sz="1200" dirty="0">
                <a:latin typeface="Arial" panose="020B0604020202020204" pitchFamily="34" charset="0"/>
                <a:cs typeface="Arial" panose="020B0604020202020204" pitchFamily="34" charset="0"/>
              </a:rPr>
              <a:t>Hospital &amp; Community Health Services in England.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latin typeface="Arial" panose="020B0604020202020204" pitchFamily="34" charset="0"/>
                <a:cs typeface="Arial" panose="020B0604020202020204" pitchFamily="34" charset="0"/>
              </a:rPr>
              <a:t>This represents </a:t>
            </a:r>
            <a:r>
              <a:rPr lang="en-GB" sz="1200" b="1" dirty="0">
                <a:solidFill>
                  <a:prstClr val="black"/>
                </a:solidFill>
                <a:latin typeface="Arial" panose="020B0604020202020204" pitchFamily="34" charset="0"/>
                <a:cs typeface="Arial" panose="020B0604020202020204" pitchFamily="34" charset="0"/>
              </a:rPr>
              <a:t>an increase of c.12,500 FTE over the past 12 months</a:t>
            </a:r>
            <a:r>
              <a:rPr lang="en-GB" sz="1200" dirty="0">
                <a:solidFill>
                  <a:prstClr val="black"/>
                </a:solidFill>
                <a:latin typeface="Arial" panose="020B0604020202020204" pitchFamily="34" charset="0"/>
                <a:cs typeface="Arial" panose="020B0604020202020204" pitchFamily="34" charset="0"/>
              </a:rPr>
              <a:t>, net annual workforce growth of +3.9%. This compares to an average of +3.5% over the previous 3 years.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latin typeface="Arial" panose="020B0604020202020204" pitchFamily="34" charset="0"/>
                <a:cs typeface="Arial" panose="020B0604020202020204" pitchFamily="34" charset="0"/>
              </a:rPr>
              <a:t>Despite this increase, there are still a reported </a:t>
            </a:r>
            <a:r>
              <a:rPr lang="en-GB" sz="1200" b="1" dirty="0">
                <a:solidFill>
                  <a:prstClr val="black"/>
                </a:solidFill>
                <a:latin typeface="Arial" panose="020B0604020202020204" pitchFamily="34" charset="0"/>
                <a:cs typeface="Arial" panose="020B0604020202020204" pitchFamily="34" charset="0"/>
              </a:rPr>
              <a:t>c.37,000 Nursing vacancies</a:t>
            </a:r>
            <a:r>
              <a:rPr lang="en-GB" sz="1200" dirty="0">
                <a:solidFill>
                  <a:prstClr val="black"/>
                </a:solidFill>
                <a:latin typeface="Arial" panose="020B0604020202020204" pitchFamily="34" charset="0"/>
                <a:cs typeface="Arial" panose="020B0604020202020204" pitchFamily="34" charset="0"/>
              </a:rPr>
              <a:t> across the country in March 2023, a vacancy rate 9.9%.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latin typeface="Arial" panose="020B0604020202020204" pitchFamily="34" charset="0"/>
                <a:cs typeface="Arial" panose="020B0604020202020204" pitchFamily="34" charset="0"/>
              </a:rPr>
              <a:t>However, this does represent a decrease from a reported vacancy rate of 10.1% in March 2022 and a peak of 11.6% on March 2019.</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hart 2">
            <a:extLst>
              <a:ext uri="{FF2B5EF4-FFF2-40B4-BE49-F238E27FC236}">
                <a16:creationId xmlns:a16="http://schemas.microsoft.com/office/drawing/2014/main" id="{6D3F6F3F-327C-3E3A-431B-68EE26CBD2F9}"/>
              </a:ext>
            </a:extLst>
          </p:cNvPr>
          <p:cNvGraphicFramePr>
            <a:graphicFrameLocks/>
          </p:cNvGraphicFramePr>
          <p:nvPr/>
        </p:nvGraphicFramePr>
        <p:xfrm>
          <a:off x="379745" y="1133727"/>
          <a:ext cx="11432503" cy="375506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1E3CD41-9776-2F79-BA37-10DCCD412182}"/>
              </a:ext>
            </a:extLst>
          </p:cNvPr>
          <p:cNvSpPr txBox="1"/>
          <p:nvPr/>
        </p:nvSpPr>
        <p:spPr>
          <a:xfrm>
            <a:off x="379745" y="4602074"/>
            <a:ext cx="8555547"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NHS Hospital &amp; Community Health Service (HCHS) monthly workforce statistics: HCHS staff for England by main staff groups - Full Time Equivalent</a:t>
            </a:r>
          </a:p>
        </p:txBody>
      </p:sp>
    </p:spTree>
    <p:extLst>
      <p:ext uri="{BB962C8B-B14F-4D97-AF65-F5344CB8AC3E}">
        <p14:creationId xmlns:p14="http://schemas.microsoft.com/office/powerpoint/2010/main" val="358315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F976-D615-2121-4089-7DDAC2128500}"/>
              </a:ext>
            </a:extLst>
          </p:cNvPr>
          <p:cNvSpPr>
            <a:spLocks noGrp="1"/>
          </p:cNvSpPr>
          <p:nvPr>
            <p:ph type="title"/>
          </p:nvPr>
        </p:nvSpPr>
        <p:spPr>
          <a:xfrm>
            <a:off x="379745" y="363737"/>
            <a:ext cx="10641498" cy="611649"/>
          </a:xfrm>
        </p:spPr>
        <p:txBody>
          <a:bodyPr>
            <a:normAutofit/>
          </a:bodyPr>
          <a:lstStyle/>
          <a:p>
            <a:r>
              <a:rPr lang="en-GB" sz="3200" b="1" dirty="0">
                <a:solidFill>
                  <a:schemeClr val="tx1"/>
                </a:solidFill>
              </a:rPr>
              <a:t>NHS Midwives</a:t>
            </a:r>
          </a:p>
        </p:txBody>
      </p:sp>
      <p:sp>
        <p:nvSpPr>
          <p:cNvPr id="4" name="Footer Placeholder 3">
            <a:extLst>
              <a:ext uri="{FF2B5EF4-FFF2-40B4-BE49-F238E27FC236}">
                <a16:creationId xmlns:a16="http://schemas.microsoft.com/office/drawing/2014/main" id="{15D16F0C-A68F-C16D-F64B-A959E3A357D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A5A5A5">
                    <a:lumMod val="60000"/>
                    <a:lumOff val="40000"/>
                  </a:srgbClr>
                </a:solidFill>
                <a:effectLst/>
                <a:uLnTx/>
                <a:uFillTx/>
                <a:latin typeface="Arial" charset="0"/>
                <a:cs typeface="Arial" charset="0"/>
              </a:rPr>
              <a:t>Of which are Health care assistants and other support staff (Nursing)</a:t>
            </a:r>
            <a:endParaRPr kumimoji="0" lang="en-US" sz="1200" b="0" i="0" u="none" strike="noStrike" kern="1200" cap="none" spc="0" normalizeH="0" baseline="0" noProof="0">
              <a:ln>
                <a:noFill/>
              </a:ln>
              <a:solidFill>
                <a:srgbClr val="A5A5A5">
                  <a:lumMod val="60000"/>
                  <a:lumOff val="40000"/>
                </a:srgbClr>
              </a:solidFill>
              <a:effectLst/>
              <a:uLnTx/>
              <a:uFillTx/>
              <a:latin typeface="Arial" charset="0"/>
              <a:cs typeface="Arial" charset="0"/>
            </a:endParaRPr>
          </a:p>
        </p:txBody>
      </p:sp>
      <p:sp>
        <p:nvSpPr>
          <p:cNvPr id="5" name="TextBox 4">
            <a:extLst>
              <a:ext uri="{FF2B5EF4-FFF2-40B4-BE49-F238E27FC236}">
                <a16:creationId xmlns:a16="http://schemas.microsoft.com/office/drawing/2014/main" id="{16AD3F80-31ED-0866-8FBB-5CB9E44E173F}"/>
              </a:ext>
            </a:extLst>
          </p:cNvPr>
          <p:cNvSpPr txBox="1"/>
          <p:nvPr/>
        </p:nvSpPr>
        <p:spPr>
          <a:xfrm>
            <a:off x="379745" y="4973013"/>
            <a:ext cx="4261295" cy="261610"/>
          </a:xfrm>
          <a:prstGeom prst="rect">
            <a:avLst/>
          </a:prstGeom>
          <a:solidFill>
            <a:srgbClr val="005EB8"/>
          </a:solidFill>
          <a:ln>
            <a:solidFill>
              <a:srgbClr val="005EB8"/>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description</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1E3CD41-9776-2F79-BA37-10DCCD412182}"/>
              </a:ext>
            </a:extLst>
          </p:cNvPr>
          <p:cNvSpPr txBox="1"/>
          <p:nvPr/>
        </p:nvSpPr>
        <p:spPr>
          <a:xfrm>
            <a:off x="379745" y="4480571"/>
            <a:ext cx="8555547"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NHS Hospital &amp; Community Health Service (HCHS) monthly workforce statistics: HCHS staff for England by main staff groups - Full Time Equivalent</a:t>
            </a:r>
          </a:p>
        </p:txBody>
      </p:sp>
      <p:graphicFrame>
        <p:nvGraphicFramePr>
          <p:cNvPr id="7" name="Chart 6">
            <a:extLst>
              <a:ext uri="{FF2B5EF4-FFF2-40B4-BE49-F238E27FC236}">
                <a16:creationId xmlns:a16="http://schemas.microsoft.com/office/drawing/2014/main" id="{91DAE1E4-F841-405F-95CC-6EDDC5E9C1A9}"/>
              </a:ext>
            </a:extLst>
          </p:cNvPr>
          <p:cNvGraphicFramePr>
            <a:graphicFrameLocks/>
          </p:cNvGraphicFramePr>
          <p:nvPr/>
        </p:nvGraphicFramePr>
        <p:xfrm>
          <a:off x="379745" y="1158784"/>
          <a:ext cx="11432501" cy="36418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8E94E09-1435-50C5-F038-1D0706BE5D15}"/>
              </a:ext>
            </a:extLst>
          </p:cNvPr>
          <p:cNvSpPr txBox="1"/>
          <p:nvPr/>
        </p:nvSpPr>
        <p:spPr>
          <a:xfrm>
            <a:off x="379745" y="5234623"/>
            <a:ext cx="11432502" cy="1015663"/>
          </a:xfrm>
          <a:prstGeom prst="rect">
            <a:avLst/>
          </a:prstGeom>
          <a:noFill/>
          <a:ln>
            <a:solidFill>
              <a:srgbClr val="005EB8"/>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currently a reported 22,308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FTE registered Midwives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employed within NHS </a:t>
            </a:r>
            <a:r>
              <a:rPr lang="en-GB" sz="1200" dirty="0">
                <a:latin typeface="Arial" panose="020B0604020202020204" pitchFamily="34" charset="0"/>
                <a:cs typeface="Arial" panose="020B0604020202020204" pitchFamily="34" charset="0"/>
              </a:rPr>
              <a:t>Hospital &amp; Community Health Services in England.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latin typeface="Arial" panose="020B0604020202020204" pitchFamily="34" charset="0"/>
                <a:cs typeface="Arial" panose="020B0604020202020204" pitchFamily="34" charset="0"/>
              </a:rPr>
              <a:t>This represents </a:t>
            </a:r>
            <a:r>
              <a:rPr lang="en-GB" sz="1200" b="1" dirty="0">
                <a:solidFill>
                  <a:prstClr val="black"/>
                </a:solidFill>
                <a:latin typeface="Arial" panose="020B0604020202020204" pitchFamily="34" charset="0"/>
                <a:cs typeface="Arial" panose="020B0604020202020204" pitchFamily="34" charset="0"/>
              </a:rPr>
              <a:t>an increase of 281 FTE over the past 12 months</a:t>
            </a:r>
            <a:r>
              <a:rPr lang="en-GB" sz="1200" dirty="0">
                <a:solidFill>
                  <a:prstClr val="black"/>
                </a:solidFill>
                <a:latin typeface="Arial" panose="020B0604020202020204" pitchFamily="34" charset="0"/>
                <a:cs typeface="Arial" panose="020B0604020202020204" pitchFamily="34" charset="0"/>
              </a:rPr>
              <a:t>, net annual workforce growth of +1.3%. This compares to an average of +0.3% over the previous 3 years.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latin typeface="Arial" panose="020B0604020202020204" pitchFamily="34" charset="0"/>
                <a:cs typeface="Arial" panose="020B0604020202020204" pitchFamily="34" charset="0"/>
              </a:rPr>
              <a:t>Despite this increase, there are still a reported </a:t>
            </a:r>
            <a:r>
              <a:rPr lang="en-GB" sz="1200" b="1" dirty="0">
                <a:solidFill>
                  <a:prstClr val="black"/>
                </a:solidFill>
                <a:latin typeface="Arial" panose="020B0604020202020204" pitchFamily="34" charset="0"/>
                <a:cs typeface="Arial" panose="020B0604020202020204" pitchFamily="34" charset="0"/>
              </a:rPr>
              <a:t>c.2,700 Midwife vacancies</a:t>
            </a:r>
            <a:r>
              <a:rPr lang="en-GB" sz="1200" dirty="0">
                <a:solidFill>
                  <a:prstClr val="black"/>
                </a:solidFill>
                <a:latin typeface="Arial" panose="020B0604020202020204" pitchFamily="34" charset="0"/>
                <a:cs typeface="Arial" panose="020B0604020202020204" pitchFamily="34" charset="0"/>
              </a:rPr>
              <a:t> across the country in March 2023, a vacancy rate of 10.3%.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latin typeface="Arial" panose="020B0604020202020204" pitchFamily="34" charset="0"/>
                <a:cs typeface="Arial" panose="020B0604020202020204" pitchFamily="34" charset="0"/>
              </a:rPr>
              <a:t>However, this does represent a decrease from a peak of 13.1% (c.3,400 vacancies) reported in August 2022.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641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E743B-118C-0F4A-DF32-B5EDD2348499}"/>
              </a:ext>
            </a:extLst>
          </p:cNvPr>
          <p:cNvSpPr>
            <a:spLocks noGrp="1"/>
          </p:cNvSpPr>
          <p:nvPr>
            <p:ph type="title"/>
          </p:nvPr>
        </p:nvSpPr>
        <p:spPr/>
        <p:txBody>
          <a:bodyPr/>
          <a:lstStyle/>
          <a:p>
            <a:r>
              <a:rPr lang="en-GB" sz="3600" b="1" dirty="0"/>
              <a:t>NQB Effective Staffing</a:t>
            </a:r>
            <a:endParaRPr lang="en-GB" dirty="0"/>
          </a:p>
        </p:txBody>
      </p:sp>
      <p:sp>
        <p:nvSpPr>
          <p:cNvPr id="5" name="Content Placeholder 2">
            <a:extLst>
              <a:ext uri="{FF2B5EF4-FFF2-40B4-BE49-F238E27FC236}">
                <a16:creationId xmlns:a16="http://schemas.microsoft.com/office/drawing/2014/main" id="{B969945E-8594-D8E3-0F22-ADD1683B7599}"/>
              </a:ext>
            </a:extLst>
          </p:cNvPr>
          <p:cNvSpPr txBox="1">
            <a:spLocks/>
          </p:cNvSpPr>
          <p:nvPr/>
        </p:nvSpPr>
        <p:spPr>
          <a:xfrm>
            <a:off x="432000" y="1540624"/>
            <a:ext cx="10515600" cy="496706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CNO Safer Staffing Fellowship/MSc in Healthcare workforce planning, delivery and governance </a:t>
            </a:r>
          </a:p>
          <a:p>
            <a:pPr marL="0" indent="0">
              <a:buNone/>
            </a:pPr>
            <a:endParaRPr lang="en-GB" sz="2000" dirty="0"/>
          </a:p>
          <a:p>
            <a:r>
              <a:rPr lang="en-GB" sz="2000" dirty="0"/>
              <a:t>Commissioned by National Quality Board (NQB), led by Nursing Directorate with wide stakeholder involvement</a:t>
            </a:r>
          </a:p>
          <a:p>
            <a:pPr>
              <a:lnSpc>
                <a:spcPct val="170000"/>
              </a:lnSpc>
            </a:pPr>
            <a:r>
              <a:rPr lang="en-GB" sz="2000" dirty="0"/>
              <a:t>Programme builds upon current safe staffing policy and guidance such as NQB expectations (2016), “Developing Workforce Safeguards” (NHSI 2018) and CQC “Well Led” criteria</a:t>
            </a:r>
          </a:p>
          <a:p>
            <a:r>
              <a:rPr lang="en-GB" sz="2000" dirty="0"/>
              <a:t>Currently reviewing and refresh the existing safe staffing resources on: </a:t>
            </a:r>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r>
              <a:rPr lang="en-GB" dirty="0">
                <a:hlinkClick r:id="rId2">
                  <a:extLst>
                    <a:ext uri="{A12FA001-AC4F-418D-AE19-62706E023703}">
                      <ahyp:hlinkClr xmlns:ahyp="http://schemas.microsoft.com/office/drawing/2018/hyperlinkcolor" val="tx"/>
                    </a:ext>
                  </a:extLst>
                </a:hlinkClick>
              </a:rPr>
              <a:t>NHS England » Safer staffing: nursing and midwifery</a:t>
            </a:r>
            <a:endParaRPr lang="en-GB" dirty="0"/>
          </a:p>
        </p:txBody>
      </p:sp>
      <p:pic>
        <p:nvPicPr>
          <p:cNvPr id="6" name="Picture 5">
            <a:extLst>
              <a:ext uri="{FF2B5EF4-FFF2-40B4-BE49-F238E27FC236}">
                <a16:creationId xmlns:a16="http://schemas.microsoft.com/office/drawing/2014/main" id="{93A01FA3-2790-DCBE-C90B-D8C0CD9FE753}"/>
              </a:ext>
            </a:extLst>
          </p:cNvPr>
          <p:cNvPicPr>
            <a:picLocks noChangeAspect="1"/>
          </p:cNvPicPr>
          <p:nvPr/>
        </p:nvPicPr>
        <p:blipFill>
          <a:blip r:embed="rId3"/>
          <a:stretch>
            <a:fillRect/>
          </a:stretch>
        </p:blipFill>
        <p:spPr>
          <a:xfrm>
            <a:off x="432000" y="4024154"/>
            <a:ext cx="8644520" cy="1751010"/>
          </a:xfrm>
          <a:prstGeom prst="rect">
            <a:avLst/>
          </a:prstGeom>
        </p:spPr>
      </p:pic>
    </p:spTree>
    <p:extLst>
      <p:ext uri="{BB962C8B-B14F-4D97-AF65-F5344CB8AC3E}">
        <p14:creationId xmlns:p14="http://schemas.microsoft.com/office/powerpoint/2010/main" val="113055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F360424-5B49-7E0D-2D47-FD9041130C59}"/>
              </a:ext>
            </a:extLst>
          </p:cNvPr>
          <p:cNvPicPr>
            <a:picLocks noGrp="1" noChangeAspect="1"/>
          </p:cNvPicPr>
          <p:nvPr>
            <p:ph idx="1"/>
          </p:nvPr>
        </p:nvPicPr>
        <p:blipFill>
          <a:blip r:embed="rId3"/>
          <a:stretch>
            <a:fillRect/>
          </a:stretch>
        </p:blipFill>
        <p:spPr>
          <a:xfrm>
            <a:off x="399075" y="146926"/>
            <a:ext cx="2946400" cy="3076575"/>
          </a:xfrm>
          <a:prstGeom prst="rect">
            <a:avLst/>
          </a:prstGeom>
        </p:spPr>
      </p:pic>
      <p:pic>
        <p:nvPicPr>
          <p:cNvPr id="11" name="Picture 10">
            <a:extLst>
              <a:ext uri="{FF2B5EF4-FFF2-40B4-BE49-F238E27FC236}">
                <a16:creationId xmlns:a16="http://schemas.microsoft.com/office/drawing/2014/main" id="{B19887B0-25D0-51DC-F63F-4C67A9C068F3}"/>
              </a:ext>
            </a:extLst>
          </p:cNvPr>
          <p:cNvPicPr>
            <a:picLocks noChangeAspect="1"/>
          </p:cNvPicPr>
          <p:nvPr/>
        </p:nvPicPr>
        <p:blipFill>
          <a:blip r:embed="rId4"/>
          <a:stretch>
            <a:fillRect/>
          </a:stretch>
        </p:blipFill>
        <p:spPr>
          <a:xfrm>
            <a:off x="3579275" y="146926"/>
            <a:ext cx="4478338" cy="3076575"/>
          </a:xfrm>
          <a:prstGeom prst="rect">
            <a:avLst/>
          </a:prstGeom>
        </p:spPr>
      </p:pic>
      <p:pic>
        <p:nvPicPr>
          <p:cNvPr id="3" name="Picture 2">
            <a:extLst>
              <a:ext uri="{FF2B5EF4-FFF2-40B4-BE49-F238E27FC236}">
                <a16:creationId xmlns:a16="http://schemas.microsoft.com/office/drawing/2014/main" id="{02824607-9788-1042-9FF4-580F166F2DAC}"/>
              </a:ext>
            </a:extLst>
          </p:cNvPr>
          <p:cNvPicPr>
            <a:picLocks noChangeAspect="1"/>
          </p:cNvPicPr>
          <p:nvPr/>
        </p:nvPicPr>
        <p:blipFill>
          <a:blip r:embed="rId5"/>
          <a:stretch>
            <a:fillRect/>
          </a:stretch>
        </p:blipFill>
        <p:spPr>
          <a:xfrm>
            <a:off x="8437070" y="146926"/>
            <a:ext cx="2943225" cy="3076575"/>
          </a:xfrm>
          <a:prstGeom prst="rect">
            <a:avLst/>
          </a:prstGeom>
        </p:spPr>
      </p:pic>
      <p:sp>
        <p:nvSpPr>
          <p:cNvPr id="2" name="Title 1">
            <a:extLst>
              <a:ext uri="{FF2B5EF4-FFF2-40B4-BE49-F238E27FC236}">
                <a16:creationId xmlns:a16="http://schemas.microsoft.com/office/drawing/2014/main" id="{43C76B89-A4F9-2C8B-4CBD-9E3895A45FB1}"/>
              </a:ext>
            </a:extLst>
          </p:cNvPr>
          <p:cNvSpPr>
            <a:spLocks noGrp="1"/>
          </p:cNvSpPr>
          <p:nvPr>
            <p:ph type="title"/>
          </p:nvPr>
        </p:nvSpPr>
        <p:spPr>
          <a:xfrm>
            <a:off x="840510" y="4747491"/>
            <a:ext cx="7289364" cy="1273806"/>
          </a:xfrm>
        </p:spPr>
        <p:txBody>
          <a:bodyPr vert="horz" lIns="91440" tIns="45720" rIns="91440" bIns="45720" rtlCol="0" anchor="b">
            <a:normAutofit/>
          </a:bodyPr>
          <a:lstStyle/>
          <a:p>
            <a:r>
              <a:rPr lang="en-US" dirty="0">
                <a:solidFill>
                  <a:schemeClr val="bg1"/>
                </a:solidFill>
                <a:latin typeface="Arial" panose="020B0604020202020204" pitchFamily="34" charset="0"/>
                <a:cs typeface="Arial" panose="020B0604020202020204" pitchFamily="34" charset="0"/>
              </a:rPr>
              <a:t>Our plans to mark NHS75</a:t>
            </a:r>
          </a:p>
        </p:txBody>
      </p:sp>
      <p:sp>
        <p:nvSpPr>
          <p:cNvPr id="4" name="Slide Number Placeholder 3">
            <a:extLst>
              <a:ext uri="{FF2B5EF4-FFF2-40B4-BE49-F238E27FC236}">
                <a16:creationId xmlns:a16="http://schemas.microsoft.com/office/drawing/2014/main" id="{7B6A719C-08BB-2EA2-F773-8B3BE8539FE3}"/>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D3A262B7-A380-4F04-997E-981CF60E3D81}" type="slidenum">
              <a:rPr lang="en-US">
                <a:solidFill>
                  <a:schemeClr val="bg1">
                    <a:alpha val="80000"/>
                  </a:schemeClr>
                </a:solidFill>
              </a:rPr>
              <a:pPr>
                <a:spcAft>
                  <a:spcPts val="600"/>
                </a:spcAft>
              </a:pPr>
              <a:t>2</a:t>
            </a:fld>
            <a:endParaRPr lang="en-US">
              <a:solidFill>
                <a:schemeClr val="bg1">
                  <a:alpha val="80000"/>
                </a:schemeClr>
              </a:solidFill>
            </a:endParaRPr>
          </a:p>
        </p:txBody>
      </p:sp>
      <p:pic>
        <p:nvPicPr>
          <p:cNvPr id="5" name="Picture 4">
            <a:extLst>
              <a:ext uri="{FF2B5EF4-FFF2-40B4-BE49-F238E27FC236}">
                <a16:creationId xmlns:a16="http://schemas.microsoft.com/office/drawing/2014/main" id="{06EAE1E5-27BA-10C6-81DC-4A4F99EA89F2}"/>
              </a:ext>
            </a:extLst>
          </p:cNvPr>
          <p:cNvPicPr>
            <a:picLocks noChangeAspect="1"/>
          </p:cNvPicPr>
          <p:nvPr/>
        </p:nvPicPr>
        <p:blipFill>
          <a:blip r:embed="rId6"/>
          <a:stretch>
            <a:fillRect/>
          </a:stretch>
        </p:blipFill>
        <p:spPr>
          <a:xfrm>
            <a:off x="3498146" y="2774377"/>
            <a:ext cx="4749196" cy="1255885"/>
          </a:xfrm>
          <a:prstGeom prst="rect">
            <a:avLst/>
          </a:prstGeom>
        </p:spPr>
      </p:pic>
      <p:sp>
        <p:nvSpPr>
          <p:cNvPr id="7" name="TextBox 6">
            <a:extLst>
              <a:ext uri="{FF2B5EF4-FFF2-40B4-BE49-F238E27FC236}">
                <a16:creationId xmlns:a16="http://schemas.microsoft.com/office/drawing/2014/main" id="{6D0E55DB-20D8-7BDA-F491-53FE38A1EDD9}"/>
              </a:ext>
            </a:extLst>
          </p:cNvPr>
          <p:cNvSpPr txBox="1"/>
          <p:nvPr/>
        </p:nvSpPr>
        <p:spPr>
          <a:xfrm>
            <a:off x="8129874" y="6331984"/>
            <a:ext cx="6097314" cy="369332"/>
          </a:xfrm>
          <a:prstGeom prst="rect">
            <a:avLst/>
          </a:prstGeom>
          <a:noFill/>
        </p:spPr>
        <p:txBody>
          <a:bodyPr wrap="square">
            <a:spAutoFit/>
          </a:bodyPr>
          <a:lstStyle/>
          <a:p>
            <a:pPr marL="285750" indent="-285750" algn="l">
              <a:spcBef>
                <a:spcPts val="0"/>
              </a:spcBef>
              <a:buFont typeface="Wingdings" panose="05000000000000000000" pitchFamily="2" charset="2"/>
              <a:buChar char="Ø"/>
            </a:pPr>
            <a:r>
              <a:rPr lang="en-GB" sz="1800" dirty="0">
                <a:latin typeface="Arial" panose="020B0604020202020204" pitchFamily="34" charset="0"/>
                <a:cs typeface="Arial" panose="020B0604020202020204" pitchFamily="34" charset="0"/>
                <a:hlinkClick r:id="rId7"/>
              </a:rPr>
              <a:t>www.england.nhs.uk/nhsbirthday</a:t>
            </a:r>
            <a:endParaRPr lang="en-GB" sz="1800" dirty="0">
              <a:latin typeface="Arial" panose="020B0604020202020204" pitchFamily="34" charset="0"/>
              <a:cs typeface="Arial" panose="020B0604020202020204" pitchFamily="34" charset="0"/>
            </a:endParaRPr>
          </a:p>
        </p:txBody>
      </p:sp>
      <p:pic>
        <p:nvPicPr>
          <p:cNvPr id="8" name="Content Placeholder 4">
            <a:extLst>
              <a:ext uri="{FF2B5EF4-FFF2-40B4-BE49-F238E27FC236}">
                <a16:creationId xmlns:a16="http://schemas.microsoft.com/office/drawing/2014/main" id="{86390031-8F2C-9CF9-A153-E50FEF5F5895}"/>
              </a:ext>
            </a:extLst>
          </p:cNvPr>
          <p:cNvPicPr>
            <a:picLocks noChangeAspect="1"/>
          </p:cNvPicPr>
          <p:nvPr/>
        </p:nvPicPr>
        <p:blipFill>
          <a:blip r:embed="rId8"/>
          <a:stretch>
            <a:fillRect/>
          </a:stretch>
        </p:blipFill>
        <p:spPr>
          <a:xfrm>
            <a:off x="453500" y="3494196"/>
            <a:ext cx="2800350" cy="2800350"/>
          </a:xfrm>
          <a:prstGeom prst="rect">
            <a:avLst/>
          </a:prstGeom>
        </p:spPr>
      </p:pic>
      <p:pic>
        <p:nvPicPr>
          <p:cNvPr id="9" name="Picture 8">
            <a:extLst>
              <a:ext uri="{FF2B5EF4-FFF2-40B4-BE49-F238E27FC236}">
                <a16:creationId xmlns:a16="http://schemas.microsoft.com/office/drawing/2014/main" id="{EB3C5E4F-E268-744F-A3A9-7C2D14315235}"/>
              </a:ext>
            </a:extLst>
          </p:cNvPr>
          <p:cNvPicPr>
            <a:picLocks noChangeAspect="1"/>
          </p:cNvPicPr>
          <p:nvPr/>
        </p:nvPicPr>
        <p:blipFill>
          <a:blip r:embed="rId9"/>
          <a:stretch>
            <a:fillRect/>
          </a:stretch>
        </p:blipFill>
        <p:spPr>
          <a:xfrm>
            <a:off x="4159349" y="4030262"/>
            <a:ext cx="3898264" cy="2522574"/>
          </a:xfrm>
          <a:prstGeom prst="rect">
            <a:avLst/>
          </a:prstGeom>
        </p:spPr>
      </p:pic>
      <p:pic>
        <p:nvPicPr>
          <p:cNvPr id="12" name="Picture 11">
            <a:extLst>
              <a:ext uri="{FF2B5EF4-FFF2-40B4-BE49-F238E27FC236}">
                <a16:creationId xmlns:a16="http://schemas.microsoft.com/office/drawing/2014/main" id="{717C6CB3-2CBD-7449-A0F4-8C4B2D3090B0}"/>
              </a:ext>
            </a:extLst>
          </p:cNvPr>
          <p:cNvPicPr>
            <a:picLocks noChangeAspect="1"/>
          </p:cNvPicPr>
          <p:nvPr/>
        </p:nvPicPr>
        <p:blipFill>
          <a:blip r:embed="rId10"/>
          <a:stretch>
            <a:fillRect/>
          </a:stretch>
        </p:blipFill>
        <p:spPr>
          <a:xfrm>
            <a:off x="8551140" y="3429000"/>
            <a:ext cx="2800350" cy="2800350"/>
          </a:xfrm>
          <a:prstGeom prst="rect">
            <a:avLst/>
          </a:prstGeom>
        </p:spPr>
      </p:pic>
    </p:spTree>
    <p:extLst>
      <p:ext uri="{BB962C8B-B14F-4D97-AF65-F5344CB8AC3E}">
        <p14:creationId xmlns:p14="http://schemas.microsoft.com/office/powerpoint/2010/main" val="2460714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287861-F0B2-03D9-3F0A-C002AEB588AF}"/>
              </a:ext>
            </a:extLst>
          </p:cNvPr>
          <p:cNvSpPr>
            <a:spLocks noGrp="1"/>
          </p:cNvSpPr>
          <p:nvPr>
            <p:ph type="title"/>
          </p:nvPr>
        </p:nvSpPr>
        <p:spPr/>
        <p:txBody>
          <a:bodyPr>
            <a:normAutofit fontScale="90000"/>
          </a:bodyPr>
          <a:lstStyle/>
          <a:p>
            <a:r>
              <a:rPr lang="en-US" sz="3600" b="1" dirty="0">
                <a:latin typeface="Arial"/>
                <a:cs typeface="Arial"/>
                <a:sym typeface="Arial"/>
              </a:rPr>
              <a:t>National priorities for nursing retention</a:t>
            </a:r>
            <a:br>
              <a:rPr lang="en-GB" sz="3600" b="1" dirty="0">
                <a:latin typeface="Arial" panose="020B0604020202020204" pitchFamily="34" charset="0"/>
                <a:cs typeface="Arial" panose="020B0604020202020204" pitchFamily="34" charset="0"/>
                <a:sym typeface="Arial"/>
              </a:rPr>
            </a:br>
            <a:endParaRPr lang="en-GB" dirty="0"/>
          </a:p>
        </p:txBody>
      </p:sp>
      <p:grpSp>
        <p:nvGrpSpPr>
          <p:cNvPr id="5" name="Group 4">
            <a:extLst>
              <a:ext uri="{FF2B5EF4-FFF2-40B4-BE49-F238E27FC236}">
                <a16:creationId xmlns:a16="http://schemas.microsoft.com/office/drawing/2014/main" id="{E6183BD0-71DD-4CD0-5665-ABF353485BD3}"/>
              </a:ext>
            </a:extLst>
          </p:cNvPr>
          <p:cNvGrpSpPr/>
          <p:nvPr/>
        </p:nvGrpSpPr>
        <p:grpSpPr>
          <a:xfrm>
            <a:off x="295513" y="1394393"/>
            <a:ext cx="10704719" cy="4626619"/>
            <a:chOff x="295513" y="1394393"/>
            <a:chExt cx="10704719" cy="4626619"/>
          </a:xfrm>
        </p:grpSpPr>
        <p:sp>
          <p:nvSpPr>
            <p:cNvPr id="6" name="Freeform 5">
              <a:extLst>
                <a:ext uri="{FF2B5EF4-FFF2-40B4-BE49-F238E27FC236}">
                  <a16:creationId xmlns:a16="http://schemas.microsoft.com/office/drawing/2014/main" id="{9E1E2BDC-8E8B-B7A4-8035-E18C895132C7}"/>
                </a:ext>
              </a:extLst>
            </p:cNvPr>
            <p:cNvSpPr>
              <a:spLocks/>
            </p:cNvSpPr>
            <p:nvPr/>
          </p:nvSpPr>
          <p:spPr bwMode="auto">
            <a:xfrm>
              <a:off x="6094180" y="1648558"/>
              <a:ext cx="1610978" cy="2235720"/>
            </a:xfrm>
            <a:custGeom>
              <a:avLst/>
              <a:gdLst>
                <a:gd name="T0" fmla="*/ 0 w 570"/>
                <a:gd name="T1" fmla="*/ 0 h 790"/>
                <a:gd name="T2" fmla="*/ 0 w 570"/>
                <a:gd name="T3" fmla="*/ 790 h 790"/>
                <a:gd name="T4" fmla="*/ 570 w 570"/>
                <a:gd name="T5" fmla="*/ 220 h 790"/>
                <a:gd name="T6" fmla="*/ 0 w 570"/>
                <a:gd name="T7" fmla="*/ 0 h 790"/>
              </a:gdLst>
              <a:ahLst/>
              <a:cxnLst>
                <a:cxn ang="0">
                  <a:pos x="T0" y="T1"/>
                </a:cxn>
                <a:cxn ang="0">
                  <a:pos x="T2" y="T3"/>
                </a:cxn>
                <a:cxn ang="0">
                  <a:pos x="T4" y="T5"/>
                </a:cxn>
                <a:cxn ang="0">
                  <a:pos x="T6" y="T7"/>
                </a:cxn>
              </a:cxnLst>
              <a:rect l="0" t="0" r="r" b="b"/>
              <a:pathLst>
                <a:path w="570" h="790">
                  <a:moveTo>
                    <a:pt x="0" y="0"/>
                  </a:moveTo>
                  <a:cubicBezTo>
                    <a:pt x="0" y="790"/>
                    <a:pt x="0" y="790"/>
                    <a:pt x="0" y="790"/>
                  </a:cubicBezTo>
                  <a:cubicBezTo>
                    <a:pt x="570" y="220"/>
                    <a:pt x="570" y="220"/>
                    <a:pt x="570" y="220"/>
                  </a:cubicBezTo>
                  <a:cubicBezTo>
                    <a:pt x="420" y="84"/>
                    <a:pt x="220" y="0"/>
                    <a:pt x="0" y="0"/>
                  </a:cubicBezTo>
                  <a:close/>
                </a:path>
              </a:pathLst>
            </a:custGeom>
            <a:solidFill>
              <a:srgbClr val="F69200">
                <a:lumMod val="75000"/>
                <a:alpha val="80000"/>
              </a:srgb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7" name="Freeform 6">
              <a:extLst>
                <a:ext uri="{FF2B5EF4-FFF2-40B4-BE49-F238E27FC236}">
                  <a16:creationId xmlns:a16="http://schemas.microsoft.com/office/drawing/2014/main" id="{04CCB018-D8DC-ACC1-2FB0-F379E78ED1EA}"/>
                </a:ext>
              </a:extLst>
            </p:cNvPr>
            <p:cNvSpPr>
              <a:spLocks/>
            </p:cNvSpPr>
            <p:nvPr/>
          </p:nvSpPr>
          <p:spPr bwMode="auto">
            <a:xfrm>
              <a:off x="4484461" y="1657270"/>
              <a:ext cx="1609718" cy="2235720"/>
            </a:xfrm>
            <a:custGeom>
              <a:avLst/>
              <a:gdLst>
                <a:gd name="T0" fmla="*/ 0 w 569"/>
                <a:gd name="T1" fmla="*/ 220 h 790"/>
                <a:gd name="T2" fmla="*/ 569 w 569"/>
                <a:gd name="T3" fmla="*/ 790 h 790"/>
                <a:gd name="T4" fmla="*/ 569 w 569"/>
                <a:gd name="T5" fmla="*/ 0 h 790"/>
                <a:gd name="T6" fmla="*/ 0 w 569"/>
                <a:gd name="T7" fmla="*/ 220 h 790"/>
              </a:gdLst>
              <a:ahLst/>
              <a:cxnLst>
                <a:cxn ang="0">
                  <a:pos x="T0" y="T1"/>
                </a:cxn>
                <a:cxn ang="0">
                  <a:pos x="T2" y="T3"/>
                </a:cxn>
                <a:cxn ang="0">
                  <a:pos x="T4" y="T5"/>
                </a:cxn>
                <a:cxn ang="0">
                  <a:pos x="T6" y="T7"/>
                </a:cxn>
              </a:cxnLst>
              <a:rect l="0" t="0" r="r" b="b"/>
              <a:pathLst>
                <a:path w="569" h="790">
                  <a:moveTo>
                    <a:pt x="0" y="220"/>
                  </a:moveTo>
                  <a:cubicBezTo>
                    <a:pt x="569" y="790"/>
                    <a:pt x="569" y="790"/>
                    <a:pt x="569" y="790"/>
                  </a:cubicBezTo>
                  <a:cubicBezTo>
                    <a:pt x="569" y="0"/>
                    <a:pt x="569" y="0"/>
                    <a:pt x="569" y="0"/>
                  </a:cubicBezTo>
                  <a:cubicBezTo>
                    <a:pt x="350" y="0"/>
                    <a:pt x="150" y="84"/>
                    <a:pt x="0" y="220"/>
                  </a:cubicBezTo>
                  <a:close/>
                </a:path>
              </a:pathLst>
            </a:custGeom>
            <a:solidFill>
              <a:srgbClr val="F69200">
                <a:alpha val="80000"/>
              </a:srgb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8" name="Freeform 7">
              <a:extLst>
                <a:ext uri="{FF2B5EF4-FFF2-40B4-BE49-F238E27FC236}">
                  <a16:creationId xmlns:a16="http://schemas.microsoft.com/office/drawing/2014/main" id="{107D911B-47E2-5C68-0465-258A6F14CF4D}"/>
                </a:ext>
              </a:extLst>
            </p:cNvPr>
            <p:cNvSpPr>
              <a:spLocks/>
            </p:cNvSpPr>
            <p:nvPr/>
          </p:nvSpPr>
          <p:spPr bwMode="auto">
            <a:xfrm>
              <a:off x="6255404" y="4042982"/>
              <a:ext cx="2233201" cy="1612238"/>
            </a:xfrm>
            <a:custGeom>
              <a:avLst/>
              <a:gdLst>
                <a:gd name="T0" fmla="*/ 569 w 790"/>
                <a:gd name="T1" fmla="*/ 570 h 570"/>
                <a:gd name="T2" fmla="*/ 790 w 790"/>
                <a:gd name="T3" fmla="*/ 0 h 570"/>
                <a:gd name="T4" fmla="*/ 0 w 790"/>
                <a:gd name="T5" fmla="*/ 0 h 570"/>
                <a:gd name="T6" fmla="*/ 569 w 790"/>
                <a:gd name="T7" fmla="*/ 570 h 570"/>
              </a:gdLst>
              <a:ahLst/>
              <a:cxnLst>
                <a:cxn ang="0">
                  <a:pos x="T0" y="T1"/>
                </a:cxn>
                <a:cxn ang="0">
                  <a:pos x="T2" y="T3"/>
                </a:cxn>
                <a:cxn ang="0">
                  <a:pos x="T4" y="T5"/>
                </a:cxn>
                <a:cxn ang="0">
                  <a:pos x="T6" y="T7"/>
                </a:cxn>
              </a:cxnLst>
              <a:rect l="0" t="0" r="r" b="b"/>
              <a:pathLst>
                <a:path w="790" h="570">
                  <a:moveTo>
                    <a:pt x="569" y="570"/>
                  </a:moveTo>
                  <a:cubicBezTo>
                    <a:pt x="706" y="419"/>
                    <a:pt x="790" y="220"/>
                    <a:pt x="790" y="0"/>
                  </a:cubicBezTo>
                  <a:cubicBezTo>
                    <a:pt x="0" y="0"/>
                    <a:pt x="0" y="0"/>
                    <a:pt x="0" y="0"/>
                  </a:cubicBezTo>
                  <a:lnTo>
                    <a:pt x="569" y="570"/>
                  </a:lnTo>
                  <a:close/>
                </a:path>
              </a:pathLst>
            </a:custGeom>
            <a:solidFill>
              <a:srgbClr val="838383">
                <a:lumMod val="75000"/>
                <a:alpha val="80000"/>
              </a:srgb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9" name="Freeform 9">
              <a:extLst>
                <a:ext uri="{FF2B5EF4-FFF2-40B4-BE49-F238E27FC236}">
                  <a16:creationId xmlns:a16="http://schemas.microsoft.com/office/drawing/2014/main" id="{3E5E0C58-D671-C38D-6D75-4C11FE79134C}"/>
                </a:ext>
              </a:extLst>
            </p:cNvPr>
            <p:cNvSpPr>
              <a:spLocks/>
            </p:cNvSpPr>
            <p:nvPr/>
          </p:nvSpPr>
          <p:spPr bwMode="auto">
            <a:xfrm>
              <a:off x="3701015" y="2433265"/>
              <a:ext cx="2234460" cy="1609718"/>
            </a:xfrm>
            <a:custGeom>
              <a:avLst/>
              <a:gdLst>
                <a:gd name="T0" fmla="*/ 0 w 790"/>
                <a:gd name="T1" fmla="*/ 569 h 569"/>
                <a:gd name="T2" fmla="*/ 790 w 790"/>
                <a:gd name="T3" fmla="*/ 569 h 569"/>
                <a:gd name="T4" fmla="*/ 220 w 790"/>
                <a:gd name="T5" fmla="*/ 0 h 569"/>
                <a:gd name="T6" fmla="*/ 0 w 790"/>
                <a:gd name="T7" fmla="*/ 569 h 569"/>
              </a:gdLst>
              <a:ahLst/>
              <a:cxnLst>
                <a:cxn ang="0">
                  <a:pos x="T0" y="T1"/>
                </a:cxn>
                <a:cxn ang="0">
                  <a:pos x="T2" y="T3"/>
                </a:cxn>
                <a:cxn ang="0">
                  <a:pos x="T4" y="T5"/>
                </a:cxn>
                <a:cxn ang="0">
                  <a:pos x="T6" y="T7"/>
                </a:cxn>
              </a:cxnLst>
              <a:rect l="0" t="0" r="r" b="b"/>
              <a:pathLst>
                <a:path w="790" h="569">
                  <a:moveTo>
                    <a:pt x="0" y="569"/>
                  </a:moveTo>
                  <a:cubicBezTo>
                    <a:pt x="790" y="569"/>
                    <a:pt x="790" y="569"/>
                    <a:pt x="790" y="569"/>
                  </a:cubicBezTo>
                  <a:cubicBezTo>
                    <a:pt x="220" y="0"/>
                    <a:pt x="220" y="0"/>
                    <a:pt x="220" y="0"/>
                  </a:cubicBezTo>
                  <a:cubicBezTo>
                    <a:pt x="84" y="150"/>
                    <a:pt x="0" y="350"/>
                    <a:pt x="0" y="569"/>
                  </a:cubicBezTo>
                  <a:close/>
                </a:path>
              </a:pathLst>
            </a:custGeom>
            <a:solidFill>
              <a:srgbClr val="11A6F8">
                <a:lumMod val="75000"/>
                <a:alpha val="80000"/>
              </a:srgb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10" name="Freeform 10">
              <a:extLst>
                <a:ext uri="{FF2B5EF4-FFF2-40B4-BE49-F238E27FC236}">
                  <a16:creationId xmlns:a16="http://schemas.microsoft.com/office/drawing/2014/main" id="{0C99CE52-C966-74E0-1CFB-50ABABB10C35}"/>
                </a:ext>
              </a:extLst>
            </p:cNvPr>
            <p:cNvSpPr>
              <a:spLocks/>
            </p:cNvSpPr>
            <p:nvPr/>
          </p:nvSpPr>
          <p:spPr bwMode="auto">
            <a:xfrm>
              <a:off x="3701015" y="4042982"/>
              <a:ext cx="2234460" cy="1612238"/>
            </a:xfrm>
            <a:custGeom>
              <a:avLst/>
              <a:gdLst>
                <a:gd name="T0" fmla="*/ 220 w 790"/>
                <a:gd name="T1" fmla="*/ 570 h 570"/>
                <a:gd name="T2" fmla="*/ 790 w 790"/>
                <a:gd name="T3" fmla="*/ 0 h 570"/>
                <a:gd name="T4" fmla="*/ 790 w 790"/>
                <a:gd name="T5" fmla="*/ 0 h 570"/>
                <a:gd name="T6" fmla="*/ 0 w 790"/>
                <a:gd name="T7" fmla="*/ 0 h 570"/>
                <a:gd name="T8" fmla="*/ 220 w 790"/>
                <a:gd name="T9" fmla="*/ 570 h 570"/>
              </a:gdLst>
              <a:ahLst/>
              <a:cxnLst>
                <a:cxn ang="0">
                  <a:pos x="T0" y="T1"/>
                </a:cxn>
                <a:cxn ang="0">
                  <a:pos x="T2" y="T3"/>
                </a:cxn>
                <a:cxn ang="0">
                  <a:pos x="T4" y="T5"/>
                </a:cxn>
                <a:cxn ang="0">
                  <a:pos x="T6" y="T7"/>
                </a:cxn>
                <a:cxn ang="0">
                  <a:pos x="T8" y="T9"/>
                </a:cxn>
              </a:cxnLst>
              <a:rect l="0" t="0" r="r" b="b"/>
              <a:pathLst>
                <a:path w="790" h="570">
                  <a:moveTo>
                    <a:pt x="220" y="570"/>
                  </a:moveTo>
                  <a:cubicBezTo>
                    <a:pt x="790" y="0"/>
                    <a:pt x="790" y="0"/>
                    <a:pt x="790" y="0"/>
                  </a:cubicBezTo>
                  <a:cubicBezTo>
                    <a:pt x="790" y="0"/>
                    <a:pt x="790" y="0"/>
                    <a:pt x="790" y="0"/>
                  </a:cubicBezTo>
                  <a:cubicBezTo>
                    <a:pt x="0" y="0"/>
                    <a:pt x="0" y="0"/>
                    <a:pt x="0" y="0"/>
                  </a:cubicBezTo>
                  <a:cubicBezTo>
                    <a:pt x="0" y="220"/>
                    <a:pt x="84" y="419"/>
                    <a:pt x="220" y="570"/>
                  </a:cubicBezTo>
                  <a:close/>
                </a:path>
              </a:pathLst>
            </a:custGeom>
            <a:solidFill>
              <a:srgbClr val="11A6F8">
                <a:alpha val="80000"/>
              </a:srgb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11" name="Freeform 11">
              <a:extLst>
                <a:ext uri="{FF2B5EF4-FFF2-40B4-BE49-F238E27FC236}">
                  <a16:creationId xmlns:a16="http://schemas.microsoft.com/office/drawing/2014/main" id="{16C98C0C-BBFC-E111-D75B-D82FE0FEAF51}"/>
                </a:ext>
              </a:extLst>
            </p:cNvPr>
            <p:cNvSpPr>
              <a:spLocks/>
            </p:cNvSpPr>
            <p:nvPr/>
          </p:nvSpPr>
          <p:spPr bwMode="auto">
            <a:xfrm>
              <a:off x="6094179" y="2619681"/>
              <a:ext cx="924518" cy="1264599"/>
            </a:xfrm>
            <a:custGeom>
              <a:avLst/>
              <a:gdLst>
                <a:gd name="T0" fmla="*/ 0 w 327"/>
                <a:gd name="T1" fmla="*/ 447 h 447"/>
                <a:gd name="T2" fmla="*/ 327 w 327"/>
                <a:gd name="T3" fmla="*/ 120 h 447"/>
                <a:gd name="T4" fmla="*/ 0 w 327"/>
                <a:gd name="T5" fmla="*/ 0 h 447"/>
                <a:gd name="T6" fmla="*/ 0 w 327"/>
                <a:gd name="T7" fmla="*/ 447 h 447"/>
              </a:gdLst>
              <a:ahLst/>
              <a:cxnLst>
                <a:cxn ang="0">
                  <a:pos x="T0" y="T1"/>
                </a:cxn>
                <a:cxn ang="0">
                  <a:pos x="T2" y="T3"/>
                </a:cxn>
                <a:cxn ang="0">
                  <a:pos x="T4" y="T5"/>
                </a:cxn>
                <a:cxn ang="0">
                  <a:pos x="T6" y="T7"/>
                </a:cxn>
              </a:cxnLst>
              <a:rect l="0" t="0" r="r" b="b"/>
              <a:pathLst>
                <a:path w="327" h="447">
                  <a:moveTo>
                    <a:pt x="0" y="447"/>
                  </a:moveTo>
                  <a:cubicBezTo>
                    <a:pt x="327" y="120"/>
                    <a:pt x="327" y="120"/>
                    <a:pt x="327" y="120"/>
                  </a:cubicBezTo>
                  <a:cubicBezTo>
                    <a:pt x="239" y="45"/>
                    <a:pt x="125" y="0"/>
                    <a:pt x="0" y="0"/>
                  </a:cubicBezTo>
                  <a:lnTo>
                    <a:pt x="0" y="447"/>
                  </a:lnTo>
                  <a:close/>
                </a:path>
              </a:pathLst>
            </a:custGeom>
            <a:solidFill>
              <a:srgbClr val="F69200">
                <a:lumMod val="75000"/>
              </a:srgb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grpSp>
          <p:nvGrpSpPr>
            <p:cNvPr id="12" name="Group 11">
              <a:extLst>
                <a:ext uri="{FF2B5EF4-FFF2-40B4-BE49-F238E27FC236}">
                  <a16:creationId xmlns:a16="http://schemas.microsoft.com/office/drawing/2014/main" id="{82BC3520-BD16-DFC1-C75B-FAD5D4FFEF81}"/>
                </a:ext>
              </a:extLst>
            </p:cNvPr>
            <p:cNvGrpSpPr/>
            <p:nvPr/>
          </p:nvGrpSpPr>
          <p:grpSpPr>
            <a:xfrm>
              <a:off x="5899268" y="3804611"/>
              <a:ext cx="517907" cy="476743"/>
              <a:chOff x="7938" y="0"/>
              <a:chExt cx="7729538" cy="7115176"/>
            </a:xfrm>
          </p:grpSpPr>
          <p:sp>
            <p:nvSpPr>
              <p:cNvPr id="25" name="Freeform 15">
                <a:extLst>
                  <a:ext uri="{FF2B5EF4-FFF2-40B4-BE49-F238E27FC236}">
                    <a16:creationId xmlns:a16="http://schemas.microsoft.com/office/drawing/2014/main" id="{D02D8D11-91C1-026F-DEDD-D9A0A7C93247}"/>
                  </a:ext>
                </a:extLst>
              </p:cNvPr>
              <p:cNvSpPr>
                <a:spLocks/>
              </p:cNvSpPr>
              <p:nvPr/>
            </p:nvSpPr>
            <p:spPr bwMode="auto">
              <a:xfrm>
                <a:off x="1252538" y="6034088"/>
                <a:ext cx="1155700" cy="930275"/>
              </a:xfrm>
              <a:custGeom>
                <a:avLst/>
                <a:gdLst>
                  <a:gd name="T0" fmla="*/ 728 w 728"/>
                  <a:gd name="T1" fmla="*/ 164 h 586"/>
                  <a:gd name="T2" fmla="*/ 489 w 728"/>
                  <a:gd name="T3" fmla="*/ 586 h 586"/>
                  <a:gd name="T4" fmla="*/ 0 w 728"/>
                  <a:gd name="T5" fmla="*/ 586 h 586"/>
                  <a:gd name="T6" fmla="*/ 332 w 728"/>
                  <a:gd name="T7" fmla="*/ 0 h 586"/>
                  <a:gd name="T8" fmla="*/ 728 w 728"/>
                  <a:gd name="T9" fmla="*/ 164 h 586"/>
                </a:gdLst>
                <a:ahLst/>
                <a:cxnLst>
                  <a:cxn ang="0">
                    <a:pos x="T0" y="T1"/>
                  </a:cxn>
                  <a:cxn ang="0">
                    <a:pos x="T2" y="T3"/>
                  </a:cxn>
                  <a:cxn ang="0">
                    <a:pos x="T4" y="T5"/>
                  </a:cxn>
                  <a:cxn ang="0">
                    <a:pos x="T6" y="T7"/>
                  </a:cxn>
                  <a:cxn ang="0">
                    <a:pos x="T8" y="T9"/>
                  </a:cxn>
                </a:cxnLst>
                <a:rect l="0" t="0" r="r" b="b"/>
                <a:pathLst>
                  <a:path w="728" h="586">
                    <a:moveTo>
                      <a:pt x="728" y="164"/>
                    </a:moveTo>
                    <a:lnTo>
                      <a:pt x="489" y="586"/>
                    </a:lnTo>
                    <a:lnTo>
                      <a:pt x="0" y="586"/>
                    </a:lnTo>
                    <a:lnTo>
                      <a:pt x="332" y="0"/>
                    </a:lnTo>
                    <a:lnTo>
                      <a:pt x="728" y="164"/>
                    </a:lnTo>
                    <a:close/>
                  </a:path>
                </a:pathLst>
              </a:custGeom>
              <a:solidFill>
                <a:srgbClr val="11A6F8"/>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26" name="Freeform 16">
                <a:extLst>
                  <a:ext uri="{FF2B5EF4-FFF2-40B4-BE49-F238E27FC236}">
                    <a16:creationId xmlns:a16="http://schemas.microsoft.com/office/drawing/2014/main" id="{0BE3947B-53A9-5DC1-D8E6-00C42C0DB070}"/>
                  </a:ext>
                </a:extLst>
              </p:cNvPr>
              <p:cNvSpPr>
                <a:spLocks/>
              </p:cNvSpPr>
              <p:nvPr/>
            </p:nvSpPr>
            <p:spPr bwMode="auto">
              <a:xfrm>
                <a:off x="4179888" y="6034088"/>
                <a:ext cx="1157288" cy="930275"/>
              </a:xfrm>
              <a:custGeom>
                <a:avLst/>
                <a:gdLst>
                  <a:gd name="T0" fmla="*/ 0 w 729"/>
                  <a:gd name="T1" fmla="*/ 164 h 586"/>
                  <a:gd name="T2" fmla="*/ 240 w 729"/>
                  <a:gd name="T3" fmla="*/ 586 h 586"/>
                  <a:gd name="T4" fmla="*/ 729 w 729"/>
                  <a:gd name="T5" fmla="*/ 586 h 586"/>
                  <a:gd name="T6" fmla="*/ 397 w 729"/>
                  <a:gd name="T7" fmla="*/ 0 h 586"/>
                  <a:gd name="T8" fmla="*/ 0 w 729"/>
                  <a:gd name="T9" fmla="*/ 164 h 586"/>
                </a:gdLst>
                <a:ahLst/>
                <a:cxnLst>
                  <a:cxn ang="0">
                    <a:pos x="T0" y="T1"/>
                  </a:cxn>
                  <a:cxn ang="0">
                    <a:pos x="T2" y="T3"/>
                  </a:cxn>
                  <a:cxn ang="0">
                    <a:pos x="T4" y="T5"/>
                  </a:cxn>
                  <a:cxn ang="0">
                    <a:pos x="T6" y="T7"/>
                  </a:cxn>
                  <a:cxn ang="0">
                    <a:pos x="T8" y="T9"/>
                  </a:cxn>
                </a:cxnLst>
                <a:rect l="0" t="0" r="r" b="b"/>
                <a:pathLst>
                  <a:path w="729" h="586">
                    <a:moveTo>
                      <a:pt x="0" y="164"/>
                    </a:moveTo>
                    <a:lnTo>
                      <a:pt x="240" y="586"/>
                    </a:lnTo>
                    <a:lnTo>
                      <a:pt x="729" y="586"/>
                    </a:lnTo>
                    <a:lnTo>
                      <a:pt x="397" y="0"/>
                    </a:lnTo>
                    <a:lnTo>
                      <a:pt x="0" y="164"/>
                    </a:lnTo>
                    <a:close/>
                  </a:path>
                </a:pathLst>
              </a:custGeom>
              <a:solidFill>
                <a:srgbClr val="11A6F8"/>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27" name="Oval 17">
                <a:extLst>
                  <a:ext uri="{FF2B5EF4-FFF2-40B4-BE49-F238E27FC236}">
                    <a16:creationId xmlns:a16="http://schemas.microsoft.com/office/drawing/2014/main" id="{1522AD25-C0B1-8450-5FBE-5ADBF5AF6BBE}"/>
                  </a:ext>
                </a:extLst>
              </p:cNvPr>
              <p:cNvSpPr>
                <a:spLocks noChangeArrowheads="1"/>
              </p:cNvSpPr>
              <p:nvPr/>
            </p:nvSpPr>
            <p:spPr bwMode="auto">
              <a:xfrm>
                <a:off x="158751" y="150813"/>
                <a:ext cx="6270625" cy="6270625"/>
              </a:xfrm>
              <a:prstGeom prst="ellipse">
                <a:avLst/>
              </a:prstGeom>
              <a:solidFill>
                <a:srgbClr val="F69200"/>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28" name="Oval 18">
                <a:extLst>
                  <a:ext uri="{FF2B5EF4-FFF2-40B4-BE49-F238E27FC236}">
                    <a16:creationId xmlns:a16="http://schemas.microsoft.com/office/drawing/2014/main" id="{9B51682B-3D26-E0C7-10E3-A2BF78C3B0CD}"/>
                  </a:ext>
                </a:extLst>
              </p:cNvPr>
              <p:cNvSpPr>
                <a:spLocks noChangeArrowheads="1"/>
              </p:cNvSpPr>
              <p:nvPr/>
            </p:nvSpPr>
            <p:spPr bwMode="auto">
              <a:xfrm>
                <a:off x="1123951" y="1114425"/>
                <a:ext cx="4341813" cy="4343400"/>
              </a:xfrm>
              <a:prstGeom prst="ellipse">
                <a:avLst/>
              </a:prstGeom>
              <a:solidFill>
                <a:sysClr val="window" lastClr="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29" name="Oval 19">
                <a:extLst>
                  <a:ext uri="{FF2B5EF4-FFF2-40B4-BE49-F238E27FC236}">
                    <a16:creationId xmlns:a16="http://schemas.microsoft.com/office/drawing/2014/main" id="{4E7664E7-C755-CD29-38B7-82D1CBBBEBD7}"/>
                  </a:ext>
                </a:extLst>
              </p:cNvPr>
              <p:cNvSpPr>
                <a:spLocks noChangeArrowheads="1"/>
              </p:cNvSpPr>
              <p:nvPr/>
            </p:nvSpPr>
            <p:spPr bwMode="auto">
              <a:xfrm>
                <a:off x="2089151" y="2079625"/>
                <a:ext cx="2411413" cy="2413000"/>
              </a:xfrm>
              <a:prstGeom prst="ellipse">
                <a:avLst/>
              </a:prstGeom>
              <a:solidFill>
                <a:srgbClr val="F69200"/>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30" name="Freeform 20">
                <a:extLst>
                  <a:ext uri="{FF2B5EF4-FFF2-40B4-BE49-F238E27FC236}">
                    <a16:creationId xmlns:a16="http://schemas.microsoft.com/office/drawing/2014/main" id="{4CA22118-F0D7-F05F-88DE-3029CEE3CB7F}"/>
                  </a:ext>
                </a:extLst>
              </p:cNvPr>
              <p:cNvSpPr>
                <a:spLocks/>
              </p:cNvSpPr>
              <p:nvPr/>
            </p:nvSpPr>
            <p:spPr bwMode="auto">
              <a:xfrm>
                <a:off x="5465763" y="2652713"/>
                <a:ext cx="2109788" cy="1266825"/>
              </a:xfrm>
              <a:custGeom>
                <a:avLst/>
                <a:gdLst>
                  <a:gd name="T0" fmla="*/ 398 w 1329"/>
                  <a:gd name="T1" fmla="*/ 0 h 798"/>
                  <a:gd name="T2" fmla="*/ 0 w 1329"/>
                  <a:gd name="T3" fmla="*/ 399 h 798"/>
                  <a:gd name="T4" fmla="*/ 398 w 1329"/>
                  <a:gd name="T5" fmla="*/ 798 h 798"/>
                  <a:gd name="T6" fmla="*/ 1329 w 1329"/>
                  <a:gd name="T7" fmla="*/ 798 h 798"/>
                  <a:gd name="T8" fmla="*/ 930 w 1329"/>
                  <a:gd name="T9" fmla="*/ 399 h 798"/>
                  <a:gd name="T10" fmla="*/ 1329 w 1329"/>
                  <a:gd name="T11" fmla="*/ 0 h 798"/>
                  <a:gd name="T12" fmla="*/ 398 w 1329"/>
                  <a:gd name="T13" fmla="*/ 0 h 798"/>
                </a:gdLst>
                <a:ahLst/>
                <a:cxnLst>
                  <a:cxn ang="0">
                    <a:pos x="T0" y="T1"/>
                  </a:cxn>
                  <a:cxn ang="0">
                    <a:pos x="T2" y="T3"/>
                  </a:cxn>
                  <a:cxn ang="0">
                    <a:pos x="T4" y="T5"/>
                  </a:cxn>
                  <a:cxn ang="0">
                    <a:pos x="T6" y="T7"/>
                  </a:cxn>
                  <a:cxn ang="0">
                    <a:pos x="T8" y="T9"/>
                  </a:cxn>
                  <a:cxn ang="0">
                    <a:pos x="T10" y="T11"/>
                  </a:cxn>
                  <a:cxn ang="0">
                    <a:pos x="T12" y="T13"/>
                  </a:cxn>
                </a:cxnLst>
                <a:rect l="0" t="0" r="r" b="b"/>
                <a:pathLst>
                  <a:path w="1329" h="798">
                    <a:moveTo>
                      <a:pt x="398" y="0"/>
                    </a:moveTo>
                    <a:lnTo>
                      <a:pt x="0" y="399"/>
                    </a:lnTo>
                    <a:lnTo>
                      <a:pt x="398" y="798"/>
                    </a:lnTo>
                    <a:lnTo>
                      <a:pt x="1329" y="798"/>
                    </a:lnTo>
                    <a:lnTo>
                      <a:pt x="930" y="399"/>
                    </a:lnTo>
                    <a:lnTo>
                      <a:pt x="1329" y="0"/>
                    </a:lnTo>
                    <a:lnTo>
                      <a:pt x="398" y="0"/>
                    </a:lnTo>
                    <a:close/>
                  </a:path>
                </a:pathLst>
              </a:custGeom>
              <a:solidFill>
                <a:srgbClr val="11A6F8"/>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31" name="Freeform 21">
                <a:extLst>
                  <a:ext uri="{FF2B5EF4-FFF2-40B4-BE49-F238E27FC236}">
                    <a16:creationId xmlns:a16="http://schemas.microsoft.com/office/drawing/2014/main" id="{EB06008A-61B4-C9F1-8B17-4251BBC6AB56}"/>
                  </a:ext>
                </a:extLst>
              </p:cNvPr>
              <p:cNvSpPr>
                <a:spLocks/>
              </p:cNvSpPr>
              <p:nvPr/>
            </p:nvSpPr>
            <p:spPr bwMode="auto">
              <a:xfrm>
                <a:off x="4662488" y="1585913"/>
                <a:ext cx="334963" cy="317500"/>
              </a:xfrm>
              <a:custGeom>
                <a:avLst/>
                <a:gdLst>
                  <a:gd name="T0" fmla="*/ 17 w 89"/>
                  <a:gd name="T1" fmla="*/ 73 h 84"/>
                  <a:gd name="T2" fmla="*/ 45 w 89"/>
                  <a:gd name="T3" fmla="*/ 84 h 84"/>
                  <a:gd name="T4" fmla="*/ 73 w 89"/>
                  <a:gd name="T5" fmla="*/ 73 h 84"/>
                  <a:gd name="T6" fmla="*/ 73 w 89"/>
                  <a:gd name="T7" fmla="*/ 16 h 84"/>
                  <a:gd name="T8" fmla="*/ 73 w 89"/>
                  <a:gd name="T9" fmla="*/ 15 h 84"/>
                  <a:gd name="T10" fmla="*/ 16 w 89"/>
                  <a:gd name="T11" fmla="*/ 15 h 84"/>
                  <a:gd name="T12" fmla="*/ 16 w 89"/>
                  <a:gd name="T13" fmla="*/ 72 h 84"/>
                  <a:gd name="T14" fmla="*/ 17 w 89"/>
                  <a:gd name="T15" fmla="*/ 73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84">
                    <a:moveTo>
                      <a:pt x="17" y="73"/>
                    </a:moveTo>
                    <a:cubicBezTo>
                      <a:pt x="24" y="80"/>
                      <a:pt x="35" y="84"/>
                      <a:pt x="45" y="84"/>
                    </a:cubicBezTo>
                    <a:cubicBezTo>
                      <a:pt x="55" y="84"/>
                      <a:pt x="65" y="80"/>
                      <a:pt x="73" y="73"/>
                    </a:cubicBezTo>
                    <a:cubicBezTo>
                      <a:pt x="89" y="57"/>
                      <a:pt x="89" y="32"/>
                      <a:pt x="73" y="16"/>
                    </a:cubicBezTo>
                    <a:cubicBezTo>
                      <a:pt x="73" y="15"/>
                      <a:pt x="73" y="15"/>
                      <a:pt x="73" y="15"/>
                    </a:cubicBezTo>
                    <a:cubicBezTo>
                      <a:pt x="57" y="0"/>
                      <a:pt x="32" y="0"/>
                      <a:pt x="16" y="15"/>
                    </a:cubicBezTo>
                    <a:cubicBezTo>
                      <a:pt x="0" y="31"/>
                      <a:pt x="0" y="56"/>
                      <a:pt x="16" y="72"/>
                    </a:cubicBezTo>
                    <a:lnTo>
                      <a:pt x="17" y="7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32" name="Freeform 22">
                <a:extLst>
                  <a:ext uri="{FF2B5EF4-FFF2-40B4-BE49-F238E27FC236}">
                    <a16:creationId xmlns:a16="http://schemas.microsoft.com/office/drawing/2014/main" id="{7654BA97-AE18-5B5E-4167-C39FD3E4CB45}"/>
                  </a:ext>
                </a:extLst>
              </p:cNvPr>
              <p:cNvSpPr>
                <a:spLocks noEditPoints="1"/>
              </p:cNvSpPr>
              <p:nvPr/>
            </p:nvSpPr>
            <p:spPr bwMode="auto">
              <a:xfrm>
                <a:off x="7938" y="0"/>
                <a:ext cx="7729538" cy="7115176"/>
              </a:xfrm>
              <a:custGeom>
                <a:avLst/>
                <a:gdLst>
                  <a:gd name="T0" fmla="*/ 2036 w 2051"/>
                  <a:gd name="T1" fmla="*/ 733 h 1888"/>
                  <a:gd name="T2" fmla="*/ 2008 w 2051"/>
                  <a:gd name="T3" fmla="*/ 664 h 1888"/>
                  <a:gd name="T4" fmla="*/ 1489 w 2051"/>
                  <a:gd name="T5" fmla="*/ 255 h 1888"/>
                  <a:gd name="T6" fmla="*/ 255 w 2051"/>
                  <a:gd name="T7" fmla="*/ 255 h 1888"/>
                  <a:gd name="T8" fmla="*/ 255 w 2051"/>
                  <a:gd name="T9" fmla="*/ 1489 h 1888"/>
                  <a:gd name="T10" fmla="*/ 295 w 2051"/>
                  <a:gd name="T11" fmla="*/ 1828 h 1888"/>
                  <a:gd name="T12" fmla="*/ 330 w 2051"/>
                  <a:gd name="T13" fmla="*/ 1888 h 1888"/>
                  <a:gd name="T14" fmla="*/ 571 w 2051"/>
                  <a:gd name="T15" fmla="*/ 1868 h 1888"/>
                  <a:gd name="T16" fmla="*/ 872 w 2051"/>
                  <a:gd name="T17" fmla="*/ 1744 h 1888"/>
                  <a:gd name="T18" fmla="*/ 1173 w 2051"/>
                  <a:gd name="T19" fmla="*/ 1868 h 1888"/>
                  <a:gd name="T20" fmla="*/ 1414 w 2051"/>
                  <a:gd name="T21" fmla="*/ 1888 h 1888"/>
                  <a:gd name="T22" fmla="*/ 1449 w 2051"/>
                  <a:gd name="T23" fmla="*/ 1828 h 1888"/>
                  <a:gd name="T24" fmla="*/ 1489 w 2051"/>
                  <a:gd name="T25" fmla="*/ 1489 h 1888"/>
                  <a:gd name="T26" fmla="*/ 2008 w 2051"/>
                  <a:gd name="T27" fmla="*/ 1080 h 1888"/>
                  <a:gd name="T28" fmla="*/ 2036 w 2051"/>
                  <a:gd name="T29" fmla="*/ 1011 h 1888"/>
                  <a:gd name="T30" fmla="*/ 1824 w 2051"/>
                  <a:gd name="T31" fmla="*/ 832 h 1888"/>
                  <a:gd name="T32" fmla="*/ 1632 w 2051"/>
                  <a:gd name="T33" fmla="*/ 744 h 1888"/>
                  <a:gd name="T34" fmla="*/ 1824 w 2051"/>
                  <a:gd name="T35" fmla="*/ 832 h 1888"/>
                  <a:gd name="T36" fmla="*/ 399 w 2051"/>
                  <a:gd name="T37" fmla="*/ 1808 h 1888"/>
                  <a:gd name="T38" fmla="*/ 578 w 2051"/>
                  <a:gd name="T39" fmla="*/ 1693 h 1888"/>
                  <a:gd name="T40" fmla="*/ 1345 w 2051"/>
                  <a:gd name="T41" fmla="*/ 1808 h 1888"/>
                  <a:gd name="T42" fmla="*/ 1166 w 2051"/>
                  <a:gd name="T43" fmla="*/ 1693 h 1888"/>
                  <a:gd name="T44" fmla="*/ 1345 w 2051"/>
                  <a:gd name="T45" fmla="*/ 1808 h 1888"/>
                  <a:gd name="T46" fmla="*/ 1257 w 2051"/>
                  <a:gd name="T47" fmla="*/ 1565 h 1888"/>
                  <a:gd name="T48" fmla="*/ 1253 w 2051"/>
                  <a:gd name="T49" fmla="*/ 1567 h 1888"/>
                  <a:gd name="T50" fmla="*/ 1093 w 2051"/>
                  <a:gd name="T51" fmla="*/ 1633 h 1888"/>
                  <a:gd name="T52" fmla="*/ 651 w 2051"/>
                  <a:gd name="T53" fmla="*/ 1633 h 1888"/>
                  <a:gd name="T54" fmla="*/ 491 w 2051"/>
                  <a:gd name="T55" fmla="*/ 1567 h 1888"/>
                  <a:gd name="T56" fmla="*/ 487 w 2051"/>
                  <a:gd name="T57" fmla="*/ 1565 h 1888"/>
                  <a:gd name="T58" fmla="*/ 80 w 2051"/>
                  <a:gd name="T59" fmla="*/ 872 h 1888"/>
                  <a:gd name="T60" fmla="*/ 872 w 2051"/>
                  <a:gd name="T61" fmla="*/ 80 h 1888"/>
                  <a:gd name="T62" fmla="*/ 1636 w 2051"/>
                  <a:gd name="T63" fmla="*/ 664 h 1888"/>
                  <a:gd name="T64" fmla="*/ 1587 w 2051"/>
                  <a:gd name="T65" fmla="*/ 676 h 1888"/>
                  <a:gd name="T66" fmla="*/ 1412 w 2051"/>
                  <a:gd name="T67" fmla="*/ 574 h 1888"/>
                  <a:gd name="T68" fmla="*/ 1341 w 2051"/>
                  <a:gd name="T69" fmla="*/ 613 h 1888"/>
                  <a:gd name="T70" fmla="*/ 1230 w 2051"/>
                  <a:gd name="T71" fmla="*/ 832 h 1888"/>
                  <a:gd name="T72" fmla="*/ 872 w 2051"/>
                  <a:gd name="T73" fmla="*/ 512 h 1888"/>
                  <a:gd name="T74" fmla="*/ 512 w 2051"/>
                  <a:gd name="T75" fmla="*/ 872 h 1888"/>
                  <a:gd name="T76" fmla="*/ 872 w 2051"/>
                  <a:gd name="T77" fmla="*/ 1232 h 1888"/>
                  <a:gd name="T78" fmla="*/ 1230 w 2051"/>
                  <a:gd name="T79" fmla="*/ 912 h 1888"/>
                  <a:gd name="T80" fmla="*/ 1251 w 2051"/>
                  <a:gd name="T81" fmla="*/ 1251 h 1888"/>
                  <a:gd name="T82" fmla="*/ 493 w 2051"/>
                  <a:gd name="T83" fmla="*/ 1251 h 1888"/>
                  <a:gd name="T84" fmla="*/ 493 w 2051"/>
                  <a:gd name="T85" fmla="*/ 493 h 1888"/>
                  <a:gd name="T86" fmla="*/ 1185 w 2051"/>
                  <a:gd name="T87" fmla="*/ 387 h 1888"/>
                  <a:gd name="T88" fmla="*/ 790 w 2051"/>
                  <a:gd name="T89" fmla="*/ 261 h 1888"/>
                  <a:gd name="T90" fmla="*/ 256 w 2051"/>
                  <a:gd name="T91" fmla="*/ 872 h 1888"/>
                  <a:gd name="T92" fmla="*/ 872 w 2051"/>
                  <a:gd name="T93" fmla="*/ 1488 h 1888"/>
                  <a:gd name="T94" fmla="*/ 1481 w 2051"/>
                  <a:gd name="T95" fmla="*/ 962 h 1888"/>
                  <a:gd name="T96" fmla="*/ 1616 w 2051"/>
                  <a:gd name="T97" fmla="*/ 1080 h 1888"/>
                  <a:gd name="T98" fmla="*/ 1432 w 2051"/>
                  <a:gd name="T99" fmla="*/ 1432 h 1888"/>
                  <a:gd name="T100" fmla="*/ 948 w 2051"/>
                  <a:gd name="T101" fmla="*/ 782 h 1888"/>
                  <a:gd name="T102" fmla="*/ 832 w 2051"/>
                  <a:gd name="T103" fmla="*/ 872 h 1888"/>
                  <a:gd name="T104" fmla="*/ 948 w 2051"/>
                  <a:gd name="T105" fmla="*/ 962 h 1888"/>
                  <a:gd name="T106" fmla="*/ 1003 w 2051"/>
                  <a:gd name="T107" fmla="*/ 947 h 1888"/>
                  <a:gd name="T108" fmla="*/ 1149 w 2051"/>
                  <a:gd name="T109" fmla="*/ 912 h 1888"/>
                  <a:gd name="T110" fmla="*/ 1070 w 2051"/>
                  <a:gd name="T111" fmla="*/ 1070 h 1888"/>
                  <a:gd name="T112" fmla="*/ 674 w 2051"/>
                  <a:gd name="T113" fmla="*/ 1070 h 1888"/>
                  <a:gd name="T114" fmla="*/ 674 w 2051"/>
                  <a:gd name="T115" fmla="*/ 674 h 1888"/>
                  <a:gd name="T116" fmla="*/ 1070 w 2051"/>
                  <a:gd name="T117" fmla="*/ 674 h 1888"/>
                  <a:gd name="T118" fmla="*/ 1005 w 2051"/>
                  <a:gd name="T119" fmla="*/ 832 h 1888"/>
                  <a:gd name="T120" fmla="*/ 1632 w 2051"/>
                  <a:gd name="T121" fmla="*/ 1000 h 1888"/>
                  <a:gd name="T122" fmla="*/ 1824 w 2051"/>
                  <a:gd name="T123" fmla="*/ 912 h 1888"/>
                  <a:gd name="T124" fmla="*/ 1632 w 2051"/>
                  <a:gd name="T125" fmla="*/ 1000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 h="1888">
                    <a:moveTo>
                      <a:pt x="1897" y="872"/>
                    </a:moveTo>
                    <a:cubicBezTo>
                      <a:pt x="2036" y="733"/>
                      <a:pt x="2036" y="733"/>
                      <a:pt x="2036" y="733"/>
                    </a:cubicBezTo>
                    <a:cubicBezTo>
                      <a:pt x="2048" y="721"/>
                      <a:pt x="2051" y="704"/>
                      <a:pt x="2045" y="689"/>
                    </a:cubicBezTo>
                    <a:cubicBezTo>
                      <a:pt x="2039" y="674"/>
                      <a:pt x="2024" y="664"/>
                      <a:pt x="2008" y="664"/>
                    </a:cubicBezTo>
                    <a:cubicBezTo>
                      <a:pt x="1719" y="664"/>
                      <a:pt x="1719" y="664"/>
                      <a:pt x="1719" y="664"/>
                    </a:cubicBezTo>
                    <a:cubicBezTo>
                      <a:pt x="1681" y="510"/>
                      <a:pt x="1602" y="369"/>
                      <a:pt x="1489" y="255"/>
                    </a:cubicBezTo>
                    <a:cubicBezTo>
                      <a:pt x="1324" y="91"/>
                      <a:pt x="1105" y="0"/>
                      <a:pt x="872" y="0"/>
                    </a:cubicBezTo>
                    <a:cubicBezTo>
                      <a:pt x="639" y="0"/>
                      <a:pt x="420" y="91"/>
                      <a:pt x="255" y="255"/>
                    </a:cubicBezTo>
                    <a:cubicBezTo>
                      <a:pt x="91" y="420"/>
                      <a:pt x="0" y="639"/>
                      <a:pt x="0" y="872"/>
                    </a:cubicBezTo>
                    <a:cubicBezTo>
                      <a:pt x="0" y="1105"/>
                      <a:pt x="91" y="1324"/>
                      <a:pt x="255" y="1489"/>
                    </a:cubicBezTo>
                    <a:cubicBezTo>
                      <a:pt x="304" y="1538"/>
                      <a:pt x="358" y="1580"/>
                      <a:pt x="416" y="1615"/>
                    </a:cubicBezTo>
                    <a:cubicBezTo>
                      <a:pt x="295" y="1828"/>
                      <a:pt x="295" y="1828"/>
                      <a:pt x="295" y="1828"/>
                    </a:cubicBezTo>
                    <a:cubicBezTo>
                      <a:pt x="288" y="1841"/>
                      <a:pt x="288" y="1856"/>
                      <a:pt x="295" y="1868"/>
                    </a:cubicBezTo>
                    <a:cubicBezTo>
                      <a:pt x="303" y="1880"/>
                      <a:pt x="316" y="1888"/>
                      <a:pt x="330" y="1888"/>
                    </a:cubicBezTo>
                    <a:cubicBezTo>
                      <a:pt x="536" y="1888"/>
                      <a:pt x="536" y="1888"/>
                      <a:pt x="536" y="1888"/>
                    </a:cubicBezTo>
                    <a:cubicBezTo>
                      <a:pt x="550" y="1888"/>
                      <a:pt x="564" y="1880"/>
                      <a:pt x="571" y="1868"/>
                    </a:cubicBezTo>
                    <a:cubicBezTo>
                      <a:pt x="656" y="1717"/>
                      <a:pt x="656" y="1717"/>
                      <a:pt x="656" y="1717"/>
                    </a:cubicBezTo>
                    <a:cubicBezTo>
                      <a:pt x="726" y="1735"/>
                      <a:pt x="798" y="1744"/>
                      <a:pt x="872" y="1744"/>
                    </a:cubicBezTo>
                    <a:cubicBezTo>
                      <a:pt x="946" y="1744"/>
                      <a:pt x="1018" y="1735"/>
                      <a:pt x="1088" y="1717"/>
                    </a:cubicBezTo>
                    <a:cubicBezTo>
                      <a:pt x="1173" y="1868"/>
                      <a:pt x="1173" y="1868"/>
                      <a:pt x="1173" y="1868"/>
                    </a:cubicBezTo>
                    <a:cubicBezTo>
                      <a:pt x="1180" y="1880"/>
                      <a:pt x="1194" y="1888"/>
                      <a:pt x="1208" y="1888"/>
                    </a:cubicBezTo>
                    <a:cubicBezTo>
                      <a:pt x="1414" y="1888"/>
                      <a:pt x="1414" y="1888"/>
                      <a:pt x="1414" y="1888"/>
                    </a:cubicBezTo>
                    <a:cubicBezTo>
                      <a:pt x="1428" y="1888"/>
                      <a:pt x="1441" y="1880"/>
                      <a:pt x="1449" y="1868"/>
                    </a:cubicBezTo>
                    <a:cubicBezTo>
                      <a:pt x="1456" y="1856"/>
                      <a:pt x="1456" y="1841"/>
                      <a:pt x="1449" y="1828"/>
                    </a:cubicBezTo>
                    <a:cubicBezTo>
                      <a:pt x="1328" y="1615"/>
                      <a:pt x="1328" y="1615"/>
                      <a:pt x="1328" y="1615"/>
                    </a:cubicBezTo>
                    <a:cubicBezTo>
                      <a:pt x="1386" y="1580"/>
                      <a:pt x="1440" y="1538"/>
                      <a:pt x="1489" y="1489"/>
                    </a:cubicBezTo>
                    <a:cubicBezTo>
                      <a:pt x="1602" y="1375"/>
                      <a:pt x="1681" y="1234"/>
                      <a:pt x="1719" y="1080"/>
                    </a:cubicBezTo>
                    <a:cubicBezTo>
                      <a:pt x="2008" y="1080"/>
                      <a:pt x="2008" y="1080"/>
                      <a:pt x="2008" y="1080"/>
                    </a:cubicBezTo>
                    <a:cubicBezTo>
                      <a:pt x="2024" y="1080"/>
                      <a:pt x="2039" y="1070"/>
                      <a:pt x="2045" y="1055"/>
                    </a:cubicBezTo>
                    <a:cubicBezTo>
                      <a:pt x="2051" y="1040"/>
                      <a:pt x="2048" y="1023"/>
                      <a:pt x="2036" y="1011"/>
                    </a:cubicBezTo>
                    <a:lnTo>
                      <a:pt x="1897" y="872"/>
                    </a:lnTo>
                    <a:close/>
                    <a:moveTo>
                      <a:pt x="1824" y="832"/>
                    </a:moveTo>
                    <a:cubicBezTo>
                      <a:pt x="1545" y="832"/>
                      <a:pt x="1545" y="832"/>
                      <a:pt x="1545" y="832"/>
                    </a:cubicBezTo>
                    <a:cubicBezTo>
                      <a:pt x="1632" y="744"/>
                      <a:pt x="1632" y="744"/>
                      <a:pt x="1632" y="744"/>
                    </a:cubicBezTo>
                    <a:cubicBezTo>
                      <a:pt x="1911" y="744"/>
                      <a:pt x="1911" y="744"/>
                      <a:pt x="1911" y="744"/>
                    </a:cubicBezTo>
                    <a:lnTo>
                      <a:pt x="1824" y="832"/>
                    </a:lnTo>
                    <a:close/>
                    <a:moveTo>
                      <a:pt x="513" y="1808"/>
                    </a:moveTo>
                    <a:cubicBezTo>
                      <a:pt x="399" y="1808"/>
                      <a:pt x="399" y="1808"/>
                      <a:pt x="399" y="1808"/>
                    </a:cubicBezTo>
                    <a:cubicBezTo>
                      <a:pt x="486" y="1654"/>
                      <a:pt x="486" y="1654"/>
                      <a:pt x="486" y="1654"/>
                    </a:cubicBezTo>
                    <a:cubicBezTo>
                      <a:pt x="516" y="1669"/>
                      <a:pt x="546" y="1682"/>
                      <a:pt x="578" y="1693"/>
                    </a:cubicBezTo>
                    <a:lnTo>
                      <a:pt x="513" y="1808"/>
                    </a:lnTo>
                    <a:close/>
                    <a:moveTo>
                      <a:pt x="1345" y="1808"/>
                    </a:moveTo>
                    <a:cubicBezTo>
                      <a:pt x="1231" y="1808"/>
                      <a:pt x="1231" y="1808"/>
                      <a:pt x="1231" y="1808"/>
                    </a:cubicBezTo>
                    <a:cubicBezTo>
                      <a:pt x="1166" y="1693"/>
                      <a:pt x="1166" y="1693"/>
                      <a:pt x="1166" y="1693"/>
                    </a:cubicBezTo>
                    <a:cubicBezTo>
                      <a:pt x="1198" y="1682"/>
                      <a:pt x="1228" y="1669"/>
                      <a:pt x="1258" y="1654"/>
                    </a:cubicBezTo>
                    <a:lnTo>
                      <a:pt x="1345" y="1808"/>
                    </a:lnTo>
                    <a:close/>
                    <a:moveTo>
                      <a:pt x="1432" y="1432"/>
                    </a:moveTo>
                    <a:cubicBezTo>
                      <a:pt x="1379" y="1485"/>
                      <a:pt x="1320" y="1529"/>
                      <a:pt x="1257" y="1565"/>
                    </a:cubicBezTo>
                    <a:cubicBezTo>
                      <a:pt x="1256" y="1565"/>
                      <a:pt x="1255" y="1565"/>
                      <a:pt x="1254" y="1566"/>
                    </a:cubicBezTo>
                    <a:cubicBezTo>
                      <a:pt x="1254" y="1566"/>
                      <a:pt x="1253" y="1566"/>
                      <a:pt x="1253" y="1567"/>
                    </a:cubicBezTo>
                    <a:cubicBezTo>
                      <a:pt x="1204" y="1594"/>
                      <a:pt x="1153" y="1615"/>
                      <a:pt x="1100" y="1631"/>
                    </a:cubicBezTo>
                    <a:cubicBezTo>
                      <a:pt x="1097" y="1631"/>
                      <a:pt x="1095" y="1632"/>
                      <a:pt x="1093" y="1633"/>
                    </a:cubicBezTo>
                    <a:cubicBezTo>
                      <a:pt x="1022" y="1653"/>
                      <a:pt x="948" y="1664"/>
                      <a:pt x="872" y="1664"/>
                    </a:cubicBezTo>
                    <a:cubicBezTo>
                      <a:pt x="796" y="1664"/>
                      <a:pt x="722" y="1653"/>
                      <a:pt x="651" y="1633"/>
                    </a:cubicBezTo>
                    <a:cubicBezTo>
                      <a:pt x="649" y="1632"/>
                      <a:pt x="647" y="1631"/>
                      <a:pt x="644" y="1631"/>
                    </a:cubicBezTo>
                    <a:cubicBezTo>
                      <a:pt x="591" y="1615"/>
                      <a:pt x="540" y="1594"/>
                      <a:pt x="491" y="1567"/>
                    </a:cubicBezTo>
                    <a:cubicBezTo>
                      <a:pt x="491" y="1566"/>
                      <a:pt x="490" y="1566"/>
                      <a:pt x="490" y="1566"/>
                    </a:cubicBezTo>
                    <a:cubicBezTo>
                      <a:pt x="489" y="1565"/>
                      <a:pt x="488" y="1565"/>
                      <a:pt x="487" y="1565"/>
                    </a:cubicBezTo>
                    <a:cubicBezTo>
                      <a:pt x="424" y="1529"/>
                      <a:pt x="365" y="1485"/>
                      <a:pt x="312" y="1432"/>
                    </a:cubicBezTo>
                    <a:cubicBezTo>
                      <a:pt x="162" y="1282"/>
                      <a:pt x="80" y="1084"/>
                      <a:pt x="80" y="872"/>
                    </a:cubicBezTo>
                    <a:cubicBezTo>
                      <a:pt x="80" y="660"/>
                      <a:pt x="162" y="462"/>
                      <a:pt x="312" y="312"/>
                    </a:cubicBezTo>
                    <a:cubicBezTo>
                      <a:pt x="462" y="162"/>
                      <a:pt x="660" y="80"/>
                      <a:pt x="872" y="80"/>
                    </a:cubicBezTo>
                    <a:cubicBezTo>
                      <a:pt x="1084" y="80"/>
                      <a:pt x="1282" y="162"/>
                      <a:pt x="1432" y="312"/>
                    </a:cubicBezTo>
                    <a:cubicBezTo>
                      <a:pt x="1530" y="410"/>
                      <a:pt x="1600" y="531"/>
                      <a:pt x="1636" y="664"/>
                    </a:cubicBezTo>
                    <a:cubicBezTo>
                      <a:pt x="1616" y="664"/>
                      <a:pt x="1616" y="664"/>
                      <a:pt x="1616" y="664"/>
                    </a:cubicBezTo>
                    <a:cubicBezTo>
                      <a:pt x="1605" y="664"/>
                      <a:pt x="1595" y="669"/>
                      <a:pt x="1587" y="676"/>
                    </a:cubicBezTo>
                    <a:cubicBezTo>
                      <a:pt x="1481" y="782"/>
                      <a:pt x="1481" y="782"/>
                      <a:pt x="1481" y="782"/>
                    </a:cubicBezTo>
                    <a:cubicBezTo>
                      <a:pt x="1471" y="709"/>
                      <a:pt x="1447" y="639"/>
                      <a:pt x="1412" y="574"/>
                    </a:cubicBezTo>
                    <a:cubicBezTo>
                      <a:pt x="1401" y="555"/>
                      <a:pt x="1377" y="548"/>
                      <a:pt x="1357" y="559"/>
                    </a:cubicBezTo>
                    <a:cubicBezTo>
                      <a:pt x="1338" y="569"/>
                      <a:pt x="1331" y="594"/>
                      <a:pt x="1341" y="613"/>
                    </a:cubicBezTo>
                    <a:cubicBezTo>
                      <a:pt x="1379" y="682"/>
                      <a:pt x="1401" y="757"/>
                      <a:pt x="1406" y="832"/>
                    </a:cubicBezTo>
                    <a:cubicBezTo>
                      <a:pt x="1230" y="832"/>
                      <a:pt x="1230" y="832"/>
                      <a:pt x="1230" y="832"/>
                    </a:cubicBezTo>
                    <a:cubicBezTo>
                      <a:pt x="1221" y="751"/>
                      <a:pt x="1185" y="676"/>
                      <a:pt x="1127" y="617"/>
                    </a:cubicBezTo>
                    <a:cubicBezTo>
                      <a:pt x="1059" y="549"/>
                      <a:pt x="968" y="512"/>
                      <a:pt x="872" y="512"/>
                    </a:cubicBezTo>
                    <a:cubicBezTo>
                      <a:pt x="776" y="512"/>
                      <a:pt x="685" y="549"/>
                      <a:pt x="617" y="617"/>
                    </a:cubicBezTo>
                    <a:cubicBezTo>
                      <a:pt x="549" y="685"/>
                      <a:pt x="512" y="776"/>
                      <a:pt x="512" y="872"/>
                    </a:cubicBezTo>
                    <a:cubicBezTo>
                      <a:pt x="512" y="968"/>
                      <a:pt x="549" y="1059"/>
                      <a:pt x="617" y="1127"/>
                    </a:cubicBezTo>
                    <a:cubicBezTo>
                      <a:pt x="685" y="1195"/>
                      <a:pt x="776" y="1232"/>
                      <a:pt x="872" y="1232"/>
                    </a:cubicBezTo>
                    <a:cubicBezTo>
                      <a:pt x="968" y="1232"/>
                      <a:pt x="1059" y="1195"/>
                      <a:pt x="1127" y="1127"/>
                    </a:cubicBezTo>
                    <a:cubicBezTo>
                      <a:pt x="1185" y="1068"/>
                      <a:pt x="1221" y="993"/>
                      <a:pt x="1230" y="912"/>
                    </a:cubicBezTo>
                    <a:cubicBezTo>
                      <a:pt x="1406" y="912"/>
                      <a:pt x="1406" y="912"/>
                      <a:pt x="1406" y="912"/>
                    </a:cubicBezTo>
                    <a:cubicBezTo>
                      <a:pt x="1396" y="1037"/>
                      <a:pt x="1344" y="1158"/>
                      <a:pt x="1251" y="1251"/>
                    </a:cubicBezTo>
                    <a:cubicBezTo>
                      <a:pt x="1150" y="1352"/>
                      <a:pt x="1015" y="1408"/>
                      <a:pt x="872" y="1408"/>
                    </a:cubicBezTo>
                    <a:cubicBezTo>
                      <a:pt x="729" y="1408"/>
                      <a:pt x="594" y="1352"/>
                      <a:pt x="493" y="1251"/>
                    </a:cubicBezTo>
                    <a:cubicBezTo>
                      <a:pt x="392" y="1150"/>
                      <a:pt x="336" y="1015"/>
                      <a:pt x="336" y="872"/>
                    </a:cubicBezTo>
                    <a:cubicBezTo>
                      <a:pt x="336" y="729"/>
                      <a:pt x="392" y="594"/>
                      <a:pt x="493" y="493"/>
                    </a:cubicBezTo>
                    <a:cubicBezTo>
                      <a:pt x="661" y="325"/>
                      <a:pt x="923" y="288"/>
                      <a:pt x="1131" y="403"/>
                    </a:cubicBezTo>
                    <a:cubicBezTo>
                      <a:pt x="1150" y="413"/>
                      <a:pt x="1175" y="406"/>
                      <a:pt x="1185" y="387"/>
                    </a:cubicBezTo>
                    <a:cubicBezTo>
                      <a:pt x="1196" y="367"/>
                      <a:pt x="1189" y="343"/>
                      <a:pt x="1170" y="332"/>
                    </a:cubicBezTo>
                    <a:cubicBezTo>
                      <a:pt x="1055" y="269"/>
                      <a:pt x="920" y="244"/>
                      <a:pt x="790" y="261"/>
                    </a:cubicBezTo>
                    <a:cubicBezTo>
                      <a:pt x="655" y="280"/>
                      <a:pt x="533" y="340"/>
                      <a:pt x="436" y="436"/>
                    </a:cubicBezTo>
                    <a:cubicBezTo>
                      <a:pt x="320" y="553"/>
                      <a:pt x="256" y="707"/>
                      <a:pt x="256" y="872"/>
                    </a:cubicBezTo>
                    <a:cubicBezTo>
                      <a:pt x="256" y="1037"/>
                      <a:pt x="320" y="1191"/>
                      <a:pt x="436" y="1308"/>
                    </a:cubicBezTo>
                    <a:cubicBezTo>
                      <a:pt x="553" y="1424"/>
                      <a:pt x="707" y="1488"/>
                      <a:pt x="872" y="1488"/>
                    </a:cubicBezTo>
                    <a:cubicBezTo>
                      <a:pt x="1037" y="1488"/>
                      <a:pt x="1191" y="1424"/>
                      <a:pt x="1308" y="1308"/>
                    </a:cubicBezTo>
                    <a:cubicBezTo>
                      <a:pt x="1402" y="1213"/>
                      <a:pt x="1462" y="1094"/>
                      <a:pt x="1481" y="962"/>
                    </a:cubicBezTo>
                    <a:cubicBezTo>
                      <a:pt x="1587" y="1068"/>
                      <a:pt x="1587" y="1068"/>
                      <a:pt x="1587" y="1068"/>
                    </a:cubicBezTo>
                    <a:cubicBezTo>
                      <a:pt x="1595" y="1075"/>
                      <a:pt x="1605" y="1080"/>
                      <a:pt x="1616" y="1080"/>
                    </a:cubicBezTo>
                    <a:cubicBezTo>
                      <a:pt x="1636" y="1080"/>
                      <a:pt x="1636" y="1080"/>
                      <a:pt x="1636" y="1080"/>
                    </a:cubicBezTo>
                    <a:cubicBezTo>
                      <a:pt x="1600" y="1213"/>
                      <a:pt x="1530" y="1334"/>
                      <a:pt x="1432" y="1432"/>
                    </a:cubicBezTo>
                    <a:close/>
                    <a:moveTo>
                      <a:pt x="1003" y="797"/>
                    </a:moveTo>
                    <a:cubicBezTo>
                      <a:pt x="992" y="777"/>
                      <a:pt x="967" y="771"/>
                      <a:pt x="948" y="782"/>
                    </a:cubicBezTo>
                    <a:cubicBezTo>
                      <a:pt x="852" y="837"/>
                      <a:pt x="852" y="837"/>
                      <a:pt x="852" y="837"/>
                    </a:cubicBezTo>
                    <a:cubicBezTo>
                      <a:pt x="840" y="845"/>
                      <a:pt x="832" y="858"/>
                      <a:pt x="832" y="872"/>
                    </a:cubicBezTo>
                    <a:cubicBezTo>
                      <a:pt x="832" y="886"/>
                      <a:pt x="840" y="899"/>
                      <a:pt x="852" y="907"/>
                    </a:cubicBezTo>
                    <a:cubicBezTo>
                      <a:pt x="948" y="962"/>
                      <a:pt x="948" y="962"/>
                      <a:pt x="948" y="962"/>
                    </a:cubicBezTo>
                    <a:cubicBezTo>
                      <a:pt x="954" y="966"/>
                      <a:pt x="961" y="967"/>
                      <a:pt x="968" y="967"/>
                    </a:cubicBezTo>
                    <a:cubicBezTo>
                      <a:pt x="982" y="967"/>
                      <a:pt x="995" y="960"/>
                      <a:pt x="1003" y="947"/>
                    </a:cubicBezTo>
                    <a:cubicBezTo>
                      <a:pt x="1009" y="936"/>
                      <a:pt x="1010" y="923"/>
                      <a:pt x="1005" y="912"/>
                    </a:cubicBezTo>
                    <a:cubicBezTo>
                      <a:pt x="1149" y="912"/>
                      <a:pt x="1149" y="912"/>
                      <a:pt x="1149" y="912"/>
                    </a:cubicBezTo>
                    <a:cubicBezTo>
                      <a:pt x="1141" y="972"/>
                      <a:pt x="1113" y="1027"/>
                      <a:pt x="1070" y="1070"/>
                    </a:cubicBezTo>
                    <a:cubicBezTo>
                      <a:pt x="1070" y="1070"/>
                      <a:pt x="1070" y="1070"/>
                      <a:pt x="1070" y="1070"/>
                    </a:cubicBezTo>
                    <a:cubicBezTo>
                      <a:pt x="1017" y="1123"/>
                      <a:pt x="947" y="1152"/>
                      <a:pt x="872" y="1152"/>
                    </a:cubicBezTo>
                    <a:cubicBezTo>
                      <a:pt x="797" y="1152"/>
                      <a:pt x="727" y="1123"/>
                      <a:pt x="674" y="1070"/>
                    </a:cubicBezTo>
                    <a:cubicBezTo>
                      <a:pt x="621" y="1017"/>
                      <a:pt x="592" y="947"/>
                      <a:pt x="592" y="872"/>
                    </a:cubicBezTo>
                    <a:cubicBezTo>
                      <a:pt x="592" y="797"/>
                      <a:pt x="621" y="727"/>
                      <a:pt x="674" y="674"/>
                    </a:cubicBezTo>
                    <a:cubicBezTo>
                      <a:pt x="727" y="621"/>
                      <a:pt x="797" y="592"/>
                      <a:pt x="872" y="592"/>
                    </a:cubicBezTo>
                    <a:cubicBezTo>
                      <a:pt x="947" y="592"/>
                      <a:pt x="1017" y="621"/>
                      <a:pt x="1070" y="674"/>
                    </a:cubicBezTo>
                    <a:cubicBezTo>
                      <a:pt x="1113" y="717"/>
                      <a:pt x="1141" y="772"/>
                      <a:pt x="1149" y="832"/>
                    </a:cubicBezTo>
                    <a:cubicBezTo>
                      <a:pt x="1005" y="832"/>
                      <a:pt x="1005" y="832"/>
                      <a:pt x="1005" y="832"/>
                    </a:cubicBezTo>
                    <a:cubicBezTo>
                      <a:pt x="1010" y="821"/>
                      <a:pt x="1009" y="808"/>
                      <a:pt x="1003" y="797"/>
                    </a:cubicBezTo>
                    <a:close/>
                    <a:moveTo>
                      <a:pt x="1632" y="1000"/>
                    </a:moveTo>
                    <a:cubicBezTo>
                      <a:pt x="1545" y="912"/>
                      <a:pt x="1545" y="912"/>
                      <a:pt x="1545" y="912"/>
                    </a:cubicBezTo>
                    <a:cubicBezTo>
                      <a:pt x="1824" y="912"/>
                      <a:pt x="1824" y="912"/>
                      <a:pt x="1824" y="912"/>
                    </a:cubicBezTo>
                    <a:cubicBezTo>
                      <a:pt x="1911" y="1000"/>
                      <a:pt x="1911" y="1000"/>
                      <a:pt x="1911" y="1000"/>
                    </a:cubicBezTo>
                    <a:lnTo>
                      <a:pt x="1632" y="1000"/>
                    </a:lnTo>
                    <a:close/>
                  </a:path>
                </a:pathLst>
              </a:custGeom>
              <a:solidFill>
                <a:srgbClr val="000000">
                  <a:lumMod val="95000"/>
                  <a:lumOff val="5000"/>
                </a:srgb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grpSp>
        <p:sp>
          <p:nvSpPr>
            <p:cNvPr id="13" name="Rectangle 12">
              <a:extLst>
                <a:ext uri="{FF2B5EF4-FFF2-40B4-BE49-F238E27FC236}">
                  <a16:creationId xmlns:a16="http://schemas.microsoft.com/office/drawing/2014/main" id="{2BFDD455-BEA5-AE55-40B8-100A7D70FB6D}"/>
                </a:ext>
              </a:extLst>
            </p:cNvPr>
            <p:cNvSpPr/>
            <p:nvPr/>
          </p:nvSpPr>
          <p:spPr>
            <a:xfrm>
              <a:off x="3908372" y="3442286"/>
              <a:ext cx="1205994" cy="1523494"/>
            </a:xfrm>
            <a:prstGeom prst="rect">
              <a:avLst/>
            </a:prstGeom>
          </p:spPr>
          <p:txBody>
            <a:bodyPr wrap="square" lIns="0" tIns="0" rIns="0" bIns="0" anchor="t">
              <a:spAutoFit/>
            </a:bodyPr>
            <a:lstStyle/>
            <a:p>
              <a:pPr defTabSz="914240">
                <a:defRPr/>
              </a:pPr>
              <a:r>
                <a:rPr lang="en-GB" sz="825" dirty="0">
                  <a:solidFill>
                    <a:prstClr val="white"/>
                  </a:solidFill>
                  <a:latin typeface="Segoe UI"/>
                  <a:ea typeface="Open Sans" panose="020B0606030504020204" pitchFamily="34" charset="0"/>
                  <a:cs typeface="Open Sans" panose="020B0606030504020204" pitchFamily="34" charset="0"/>
                  <a:sym typeface="Arial"/>
                </a:rPr>
                <a:t>The nursing and midwifery retention self assessment toolkit brings together all the evidence available globally and nationally related to the bundle of interventions that are likely to have the most impact on job satisfaction and retention of nurses, aligned to the People Promise</a:t>
              </a:r>
              <a:endParaRPr lang="en-IN" sz="825" dirty="0">
                <a:solidFill>
                  <a:prstClr val="white"/>
                </a:solidFill>
                <a:latin typeface="Segoe UI"/>
                <a:ea typeface="Open Sans" panose="020B0606030504020204" pitchFamily="34" charset="0"/>
                <a:cs typeface="Open Sans" panose="020B0606030504020204" pitchFamily="34" charset="0"/>
                <a:sym typeface="Arial"/>
              </a:endParaRPr>
            </a:p>
          </p:txBody>
        </p:sp>
        <p:sp>
          <p:nvSpPr>
            <p:cNvPr id="15" name="TextBox 14">
              <a:extLst>
                <a:ext uri="{FF2B5EF4-FFF2-40B4-BE49-F238E27FC236}">
                  <a16:creationId xmlns:a16="http://schemas.microsoft.com/office/drawing/2014/main" id="{A4445CE7-309F-E650-8AF0-B5A298C649C4}"/>
                </a:ext>
              </a:extLst>
            </p:cNvPr>
            <p:cNvSpPr txBox="1"/>
            <p:nvPr/>
          </p:nvSpPr>
          <p:spPr>
            <a:xfrm>
              <a:off x="5227554" y="2080588"/>
              <a:ext cx="897150" cy="161583"/>
            </a:xfrm>
            <a:prstGeom prst="rect">
              <a:avLst/>
            </a:prstGeom>
            <a:noFill/>
          </p:spPr>
          <p:txBody>
            <a:bodyPr wrap="square" lIns="0" tIns="0" rIns="0" bIns="0" rtlCol="0">
              <a:spAutoFit/>
            </a:bodyPr>
            <a:lstStyle/>
            <a:p>
              <a:pPr defTabSz="914240">
                <a:defRPr/>
              </a:pPr>
              <a:r>
                <a:rPr lang="en-IN" sz="1050" b="1">
                  <a:solidFill>
                    <a:prstClr val="white"/>
                  </a:solidFill>
                  <a:latin typeface="Segoe UI"/>
                  <a:sym typeface="Arial"/>
                </a:rPr>
                <a:t>Early Career</a:t>
              </a:r>
            </a:p>
          </p:txBody>
        </p:sp>
        <p:sp>
          <p:nvSpPr>
            <p:cNvPr id="16" name="Rectangle 15">
              <a:extLst>
                <a:ext uri="{FF2B5EF4-FFF2-40B4-BE49-F238E27FC236}">
                  <a16:creationId xmlns:a16="http://schemas.microsoft.com/office/drawing/2014/main" id="{A158F36F-C753-C3AF-8636-2BDE9125952A}"/>
                </a:ext>
              </a:extLst>
            </p:cNvPr>
            <p:cNvSpPr/>
            <p:nvPr/>
          </p:nvSpPr>
          <p:spPr>
            <a:xfrm>
              <a:off x="5221645" y="2262992"/>
              <a:ext cx="1876833" cy="634789"/>
            </a:xfrm>
            <a:prstGeom prst="rect">
              <a:avLst/>
            </a:prstGeom>
          </p:spPr>
          <p:txBody>
            <a:bodyPr wrap="square" lIns="0" tIns="0" rIns="0" bIns="0" anchor="t">
              <a:spAutoFit/>
            </a:bodyPr>
            <a:lstStyle/>
            <a:p>
              <a:pPr defTabSz="914240">
                <a:defRPr/>
              </a:pPr>
              <a:r>
                <a:rPr lang="en-GB" sz="825" dirty="0">
                  <a:solidFill>
                    <a:prstClr val="white"/>
                  </a:solidFill>
                  <a:latin typeface="Segoe UI"/>
                  <a:ea typeface="Open Sans" panose="020B0606030504020204" pitchFamily="34" charset="0"/>
                  <a:cs typeface="Open Sans" panose="020B0606030504020204" pitchFamily="34" charset="0"/>
                  <a:sym typeface="Arial"/>
                </a:rPr>
                <a:t>Ensuring supportive transition and onboarding beyond the first 6 months is critical.  The quality of preceptorship nationally is variable and requires enhancement. Our focus is in two areas.</a:t>
              </a:r>
            </a:p>
          </p:txBody>
        </p:sp>
        <p:sp>
          <p:nvSpPr>
            <p:cNvPr id="17" name="Rectangle 16">
              <a:extLst>
                <a:ext uri="{FF2B5EF4-FFF2-40B4-BE49-F238E27FC236}">
                  <a16:creationId xmlns:a16="http://schemas.microsoft.com/office/drawing/2014/main" id="{92D6E6B0-E59B-22F8-EDDA-EEEA095E7D3D}"/>
                </a:ext>
              </a:extLst>
            </p:cNvPr>
            <p:cNvSpPr/>
            <p:nvPr/>
          </p:nvSpPr>
          <p:spPr>
            <a:xfrm>
              <a:off x="5215366" y="4725553"/>
              <a:ext cx="1733156" cy="380873"/>
            </a:xfrm>
            <a:prstGeom prst="rect">
              <a:avLst/>
            </a:prstGeom>
          </p:spPr>
          <p:txBody>
            <a:bodyPr wrap="square" lIns="0" tIns="0" rIns="0" bIns="0" anchor="t">
              <a:spAutoFit/>
            </a:bodyPr>
            <a:lstStyle/>
            <a:p>
              <a:pPr algn="ctr" defTabSz="685800">
                <a:defRPr/>
              </a:pPr>
              <a:r>
                <a:rPr lang="en-GB" sz="825">
                  <a:solidFill>
                    <a:prstClr val="black"/>
                  </a:solidFill>
                  <a:latin typeface="Segoe UI" panose="020B0502040204020203" pitchFamily="34" charset="0"/>
                  <a:cs typeface="Segoe UI" panose="020B0502040204020203" pitchFamily="34" charset="0"/>
                  <a:sym typeface="Arial"/>
                </a:rPr>
                <a:t>These priorities are informed by the evidence on retention and two key facts related to nurse retention:  </a:t>
              </a:r>
            </a:p>
          </p:txBody>
        </p:sp>
        <p:sp>
          <p:nvSpPr>
            <p:cNvPr id="18" name="TextBox 17">
              <a:extLst>
                <a:ext uri="{FF2B5EF4-FFF2-40B4-BE49-F238E27FC236}">
                  <a16:creationId xmlns:a16="http://schemas.microsoft.com/office/drawing/2014/main" id="{02F496D0-93CB-140C-C94B-D692D2B246F2}"/>
                </a:ext>
              </a:extLst>
            </p:cNvPr>
            <p:cNvSpPr txBox="1"/>
            <p:nvPr/>
          </p:nvSpPr>
          <p:spPr>
            <a:xfrm>
              <a:off x="4902852" y="5141284"/>
              <a:ext cx="2615890" cy="879728"/>
            </a:xfrm>
            <a:prstGeom prst="rect">
              <a:avLst/>
            </a:prstGeom>
            <a:noFill/>
          </p:spPr>
          <p:txBody>
            <a:bodyPr wrap="square" rtlCol="0">
              <a:spAutoFit/>
            </a:bodyPr>
            <a:lstStyle/>
            <a:p>
              <a:pPr defTabSz="685800">
                <a:spcAft>
                  <a:spcPts val="225"/>
                </a:spcAft>
                <a:defRPr/>
              </a:pPr>
              <a:r>
                <a:rPr lang="en-GB" sz="825" dirty="0">
                  <a:solidFill>
                    <a:prstClr val="black"/>
                  </a:solidFill>
                  <a:latin typeface="Segoe UI" panose="020B0502040204020203" pitchFamily="34" charset="0"/>
                  <a:cs typeface="Segoe UI" panose="020B0502040204020203" pitchFamily="34" charset="0"/>
                  <a:sym typeface="Arial"/>
                </a:rPr>
                <a:t>A. We have </a:t>
              </a:r>
              <a:r>
                <a:rPr lang="en-GB" sz="825" b="1" dirty="0">
                  <a:solidFill>
                    <a:prstClr val="black"/>
                  </a:solidFill>
                  <a:latin typeface="Segoe UI" panose="020B0502040204020203" pitchFamily="34" charset="0"/>
                  <a:cs typeface="Segoe UI" panose="020B0502040204020203" pitchFamily="34" charset="0"/>
                  <a:sym typeface="Arial"/>
                </a:rPr>
                <a:t>three key risk points </a:t>
              </a:r>
              <a:r>
                <a:rPr lang="en-GB" sz="825" dirty="0">
                  <a:solidFill>
                    <a:prstClr val="black"/>
                  </a:solidFill>
                  <a:latin typeface="Segoe UI" panose="020B0502040204020203" pitchFamily="34" charset="0"/>
                  <a:cs typeface="Segoe UI" panose="020B0502040204020203" pitchFamily="34" charset="0"/>
                  <a:sym typeface="Arial"/>
                </a:rPr>
                <a:t>related to job satisfaction and retention of nurses: Early career;  their experience at work; and later career</a:t>
              </a:r>
            </a:p>
            <a:p>
              <a:pPr defTabSz="685800">
                <a:spcAft>
                  <a:spcPts val="225"/>
                </a:spcAft>
                <a:defRPr/>
              </a:pPr>
              <a:r>
                <a:rPr lang="en-GB" sz="825" dirty="0">
                  <a:solidFill>
                    <a:prstClr val="black"/>
                  </a:solidFill>
                  <a:latin typeface="Segoe UI" panose="020B0502040204020203" pitchFamily="34" charset="0"/>
                  <a:cs typeface="Segoe UI" panose="020B0502040204020203" pitchFamily="34" charset="0"/>
                  <a:sym typeface="Arial"/>
                </a:rPr>
                <a:t>B. </a:t>
              </a:r>
              <a:r>
                <a:rPr lang="en-GB" sz="825" b="1" dirty="0">
                  <a:solidFill>
                    <a:prstClr val="black"/>
                  </a:solidFill>
                  <a:latin typeface="Segoe UI" panose="020B0502040204020203" pitchFamily="34" charset="0"/>
                  <a:cs typeface="Segoe UI" panose="020B0502040204020203" pitchFamily="34" charset="0"/>
                  <a:sym typeface="Arial"/>
                </a:rPr>
                <a:t>Single interventions have limited efficacy </a:t>
              </a:r>
              <a:r>
                <a:rPr lang="en-GB" sz="825" dirty="0">
                  <a:solidFill>
                    <a:prstClr val="black"/>
                  </a:solidFill>
                  <a:latin typeface="Segoe UI" panose="020B0502040204020203" pitchFamily="34" charset="0"/>
                  <a:cs typeface="Segoe UI" panose="020B0502040204020203" pitchFamily="34" charset="0"/>
                  <a:sym typeface="Arial"/>
                </a:rPr>
                <a:t>– so a bundle approach is needed to deliver sustained gains  </a:t>
              </a:r>
            </a:p>
          </p:txBody>
        </p:sp>
        <p:sp>
          <p:nvSpPr>
            <p:cNvPr id="19" name="Rectangle 18">
              <a:extLst>
                <a:ext uri="{FF2B5EF4-FFF2-40B4-BE49-F238E27FC236}">
                  <a16:creationId xmlns:a16="http://schemas.microsoft.com/office/drawing/2014/main" id="{7DB4C87F-C304-5D67-ED45-E3F74B5FF8E9}"/>
                </a:ext>
              </a:extLst>
            </p:cNvPr>
            <p:cNvSpPr/>
            <p:nvPr/>
          </p:nvSpPr>
          <p:spPr>
            <a:xfrm>
              <a:off x="1741430" y="1394393"/>
              <a:ext cx="1782374" cy="1629933"/>
            </a:xfrm>
            <a:prstGeom prst="rect">
              <a:avLst/>
            </a:prstGeom>
          </p:spPr>
          <p:txBody>
            <a:bodyPr wrap="square">
              <a:spAutoFit/>
            </a:bodyPr>
            <a:lstStyle/>
            <a:p>
              <a:pPr defTabSz="685800">
                <a:spcAft>
                  <a:spcPts val="225"/>
                </a:spcAft>
                <a:defRPr/>
              </a:pPr>
              <a:r>
                <a:rPr lang="en-GB" sz="1000" b="1" dirty="0">
                  <a:solidFill>
                    <a:prstClr val="black"/>
                  </a:solidFill>
                  <a:latin typeface="Segoe UI" panose="020B0502040204020203" pitchFamily="34" charset="0"/>
                  <a:cs typeface="Segoe UI" panose="020B0502040204020203" pitchFamily="34" charset="0"/>
                  <a:sym typeface="Arial"/>
                </a:rPr>
                <a:t>Toolkit- </a:t>
              </a:r>
              <a:r>
                <a:rPr lang="en-GB" sz="1000" dirty="0">
                  <a:solidFill>
                    <a:prstClr val="black"/>
                  </a:solidFill>
                  <a:latin typeface="Segoe UI" panose="020B0502040204020203" pitchFamily="34" charset="0"/>
                  <a:cs typeface="Segoe UI" panose="020B0502040204020203" pitchFamily="34" charset="0"/>
                  <a:sym typeface="Arial"/>
                </a:rPr>
                <a:t>supporting organisations to assess themselves against a </a:t>
              </a:r>
              <a:r>
                <a:rPr lang="en-GB" sz="1000" b="1" dirty="0">
                  <a:solidFill>
                    <a:prstClr val="black"/>
                  </a:solidFill>
                  <a:latin typeface="Segoe UI" panose="020B0502040204020203" pitchFamily="34" charset="0"/>
                  <a:cs typeface="Segoe UI" panose="020B0502040204020203" pitchFamily="34" charset="0"/>
                  <a:sym typeface="Arial"/>
                </a:rPr>
                <a:t>bundle of interventions </a:t>
              </a:r>
              <a:r>
                <a:rPr lang="en-GB" sz="1000" dirty="0">
                  <a:solidFill>
                    <a:prstClr val="black"/>
                  </a:solidFill>
                  <a:latin typeface="Segoe UI" panose="020B0502040204020203" pitchFamily="34" charset="0"/>
                  <a:cs typeface="Segoe UI" panose="020B0502040204020203" pitchFamily="34" charset="0"/>
                  <a:sym typeface="Arial"/>
                </a:rPr>
                <a:t>aligned to the People Promise and use the outcome of this to develop a </a:t>
              </a:r>
              <a:r>
                <a:rPr lang="en-GB" sz="1000" b="1" dirty="0">
                  <a:solidFill>
                    <a:prstClr val="black"/>
                  </a:solidFill>
                  <a:latin typeface="Segoe UI" panose="020B0502040204020203" pitchFamily="34" charset="0"/>
                  <a:cs typeface="Segoe UI" panose="020B0502040204020203" pitchFamily="34" charset="0"/>
                  <a:sym typeface="Arial"/>
                </a:rPr>
                <a:t>high quality retention improvement plan. </a:t>
              </a:r>
            </a:p>
            <a:p>
              <a:pPr defTabSz="685800">
                <a:spcAft>
                  <a:spcPts val="225"/>
                </a:spcAft>
                <a:defRPr/>
              </a:pPr>
              <a:endParaRPr lang="en-GB" sz="825" dirty="0">
                <a:solidFill>
                  <a:prstClr val="black"/>
                </a:solidFill>
                <a:latin typeface="Segoe UI" panose="020B0502040204020203" pitchFamily="34" charset="0"/>
                <a:cs typeface="Segoe UI" panose="020B0502040204020203" pitchFamily="34" charset="0"/>
                <a:sym typeface="Arial"/>
              </a:endParaRPr>
            </a:p>
          </p:txBody>
        </p:sp>
        <p:sp>
          <p:nvSpPr>
            <p:cNvPr id="20" name="Rectangle 19">
              <a:extLst>
                <a:ext uri="{FF2B5EF4-FFF2-40B4-BE49-F238E27FC236}">
                  <a16:creationId xmlns:a16="http://schemas.microsoft.com/office/drawing/2014/main" id="{2AE2D00C-F4E3-33C4-060B-4B988447D870}"/>
                </a:ext>
              </a:extLst>
            </p:cNvPr>
            <p:cNvSpPr/>
            <p:nvPr/>
          </p:nvSpPr>
          <p:spPr>
            <a:xfrm>
              <a:off x="8866316" y="4145275"/>
              <a:ext cx="2133916" cy="1296509"/>
            </a:xfrm>
            <a:prstGeom prst="rect">
              <a:avLst/>
            </a:prstGeom>
          </p:spPr>
          <p:txBody>
            <a:bodyPr wrap="square">
              <a:spAutoFit/>
            </a:bodyPr>
            <a:lstStyle/>
            <a:p>
              <a:pPr algn="just" defTabSz="685800">
                <a:defRPr/>
              </a:pPr>
              <a:r>
                <a:rPr lang="en-GB" sz="1000" dirty="0">
                  <a:solidFill>
                    <a:prstClr val="black"/>
                  </a:solidFill>
                  <a:latin typeface="Segoe UI" panose="020B0502040204020203" pitchFamily="34" charset="0"/>
                  <a:cs typeface="Segoe UI" panose="020B0502040204020203" pitchFamily="34" charset="0"/>
                  <a:sym typeface="Arial"/>
                </a:rPr>
                <a:t>Outputs include </a:t>
              </a:r>
              <a:r>
                <a:rPr lang="en-GB" sz="1000" b="1" dirty="0">
                  <a:solidFill>
                    <a:prstClr val="black"/>
                  </a:solidFill>
                  <a:latin typeface="Segoe UI" panose="020B0502040204020203" pitchFamily="34" charset="0"/>
                  <a:cs typeface="Segoe UI" panose="020B0502040204020203" pitchFamily="34" charset="0"/>
                  <a:sym typeface="Arial"/>
                </a:rPr>
                <a:t>menopause guidance,</a:t>
              </a:r>
              <a:r>
                <a:rPr lang="en-GB" sz="1000" dirty="0">
                  <a:solidFill>
                    <a:prstClr val="black"/>
                  </a:solidFill>
                  <a:latin typeface="Segoe UI" panose="020B0502040204020203" pitchFamily="34" charset="0"/>
                  <a:cs typeface="Segoe UI" panose="020B0502040204020203" pitchFamily="34" charset="0"/>
                  <a:sym typeface="Arial"/>
                </a:rPr>
                <a:t> policy and e-learning; </a:t>
              </a:r>
              <a:r>
                <a:rPr lang="en-GB" sz="1000" b="1" dirty="0">
                  <a:solidFill>
                    <a:prstClr val="black"/>
                  </a:solidFill>
                  <a:latin typeface="Segoe UI" panose="020B0502040204020203" pitchFamily="34" charset="0"/>
                  <a:cs typeface="Segoe UI" panose="020B0502040204020203" pitchFamily="34" charset="0"/>
                  <a:sym typeface="Arial"/>
                </a:rPr>
                <a:t>pension guidance and seminars, a suite of Legacy mentoring resources</a:t>
              </a:r>
              <a:r>
                <a:rPr lang="en-GB" sz="1000" dirty="0">
                  <a:solidFill>
                    <a:prstClr val="black"/>
                  </a:solidFill>
                  <a:latin typeface="Segoe UI" panose="020B0502040204020203" pitchFamily="34" charset="0"/>
                  <a:cs typeface="Segoe UI" panose="020B0502040204020203" pitchFamily="34" charset="0"/>
                  <a:sym typeface="Arial"/>
                </a:rPr>
                <a:t>, </a:t>
              </a:r>
              <a:r>
                <a:rPr lang="en-GB" sz="1000" b="1" dirty="0">
                  <a:solidFill>
                    <a:prstClr val="black"/>
                  </a:solidFill>
                  <a:latin typeface="Segoe UI" panose="020B0502040204020203" pitchFamily="34" charset="0"/>
                  <a:cs typeface="Segoe UI" panose="020B0502040204020203" pitchFamily="34" charset="0"/>
                  <a:sym typeface="Arial"/>
                </a:rPr>
                <a:t>flexible working  </a:t>
              </a:r>
              <a:r>
                <a:rPr lang="en-GB" sz="1000" dirty="0">
                  <a:solidFill>
                    <a:prstClr val="black"/>
                  </a:solidFill>
                  <a:latin typeface="Segoe UI" panose="020B0502040204020203" pitchFamily="34" charset="0"/>
                  <a:cs typeface="Segoe UI" panose="020B0502040204020203" pitchFamily="34" charset="0"/>
                  <a:sym typeface="Arial"/>
                </a:rPr>
                <a:t>and other opportunities contained within the new retention guide. </a:t>
              </a:r>
            </a:p>
            <a:p>
              <a:pPr algn="just" defTabSz="685800">
                <a:defRPr/>
              </a:pPr>
              <a:endParaRPr lang="en-GB" sz="825" dirty="0">
                <a:solidFill>
                  <a:prstClr val="black"/>
                </a:solidFill>
                <a:latin typeface="Segoe UI" panose="020B0502040204020203" pitchFamily="34" charset="0"/>
                <a:cs typeface="Segoe UI" panose="020B0502040204020203" pitchFamily="34" charset="0"/>
                <a:sym typeface="Arial"/>
              </a:endParaRPr>
            </a:p>
          </p:txBody>
        </p:sp>
        <p:sp>
          <p:nvSpPr>
            <p:cNvPr id="21" name="Rectangle 20">
              <a:extLst>
                <a:ext uri="{FF2B5EF4-FFF2-40B4-BE49-F238E27FC236}">
                  <a16:creationId xmlns:a16="http://schemas.microsoft.com/office/drawing/2014/main" id="{9963A0F7-390D-5694-B8F1-47A9509AFA78}"/>
                </a:ext>
              </a:extLst>
            </p:cNvPr>
            <p:cNvSpPr/>
            <p:nvPr/>
          </p:nvSpPr>
          <p:spPr>
            <a:xfrm>
              <a:off x="8952101" y="2509155"/>
              <a:ext cx="1835276" cy="891270"/>
            </a:xfrm>
            <a:prstGeom prst="rect">
              <a:avLst/>
            </a:prstGeom>
          </p:spPr>
          <p:txBody>
            <a:bodyPr wrap="square">
              <a:spAutoFit/>
            </a:bodyPr>
            <a:lstStyle/>
            <a:p>
              <a:pPr defTabSz="342900" hangingPunct="0">
                <a:spcAft>
                  <a:spcPts val="225"/>
                </a:spcAft>
                <a:defRPr/>
              </a:pPr>
              <a:r>
                <a:rPr lang="en-GB" sz="1050" kern="0" dirty="0">
                  <a:solidFill>
                    <a:prstClr val="black"/>
                  </a:solidFill>
                  <a:latin typeface="Segoe UI" panose="020B0502040204020203" pitchFamily="34" charset="0"/>
                  <a:cs typeface="Segoe UI" panose="020B0502040204020203" pitchFamily="34" charset="0"/>
                  <a:sym typeface="Arial"/>
                </a:rPr>
                <a:t>national gold standard </a:t>
              </a:r>
              <a:r>
                <a:rPr lang="en-GB" sz="1050" b="1" kern="0" dirty="0">
                  <a:solidFill>
                    <a:prstClr val="black"/>
                  </a:solidFill>
                  <a:latin typeface="Segoe UI" panose="020B0502040204020203" pitchFamily="34" charset="0"/>
                  <a:cs typeface="Segoe UI" panose="020B0502040204020203" pitchFamily="34" charset="0"/>
                  <a:sym typeface="Arial"/>
                </a:rPr>
                <a:t>preceptorship framework and credentialing programme</a:t>
              </a:r>
            </a:p>
            <a:p>
              <a:pPr algn="just" defTabSz="342900" hangingPunct="0">
                <a:spcAft>
                  <a:spcPts val="225"/>
                </a:spcAft>
                <a:defRPr/>
              </a:pPr>
              <a:endParaRPr lang="en-GB" sz="825" b="1" kern="0" dirty="0">
                <a:solidFill>
                  <a:prstClr val="black"/>
                </a:solidFill>
                <a:latin typeface="Segoe UI" panose="020B0502040204020203" pitchFamily="34" charset="0"/>
                <a:cs typeface="Segoe UI" panose="020B0502040204020203" pitchFamily="34" charset="0"/>
                <a:sym typeface="Arial"/>
              </a:endParaRPr>
            </a:p>
          </p:txBody>
        </p:sp>
        <p:cxnSp>
          <p:nvCxnSpPr>
            <p:cNvPr id="22" name="Elbow Connector 63">
              <a:extLst>
                <a:ext uri="{FF2B5EF4-FFF2-40B4-BE49-F238E27FC236}">
                  <a16:creationId xmlns:a16="http://schemas.microsoft.com/office/drawing/2014/main" id="{40AA6C53-0986-F25E-98DC-94ACEE5F76D5}"/>
                </a:ext>
              </a:extLst>
            </p:cNvPr>
            <p:cNvCxnSpPr>
              <a:cxnSpLocks/>
              <a:stCxn id="8" idx="1"/>
            </p:cNvCxnSpPr>
            <p:nvPr/>
          </p:nvCxnSpPr>
          <p:spPr>
            <a:xfrm>
              <a:off x="8488604" y="4042982"/>
              <a:ext cx="302273" cy="644748"/>
            </a:xfrm>
            <a:prstGeom prst="bentConnector2">
              <a:avLst/>
            </a:prstGeom>
            <a:noFill/>
            <a:ln w="31750" cap="flat" cmpd="sng" algn="ctr">
              <a:solidFill>
                <a:sysClr val="windowText" lastClr="000000">
                  <a:alpha val="33000"/>
                </a:sysClr>
              </a:solidFill>
              <a:prstDash val="sysDash"/>
              <a:headEnd type="oval" w="lg" len="lg"/>
              <a:tailEnd type="oval" w="lg" len="lg"/>
            </a:ln>
            <a:effectLst/>
          </p:spPr>
        </p:cxnSp>
        <p:cxnSp>
          <p:nvCxnSpPr>
            <p:cNvPr id="23" name="Elbow Connector 63">
              <a:extLst>
                <a:ext uri="{FF2B5EF4-FFF2-40B4-BE49-F238E27FC236}">
                  <a16:creationId xmlns:a16="http://schemas.microsoft.com/office/drawing/2014/main" id="{C56BAEF0-F045-747C-2483-146E78091590}"/>
                </a:ext>
              </a:extLst>
            </p:cNvPr>
            <p:cNvCxnSpPr>
              <a:cxnSpLocks/>
            </p:cNvCxnSpPr>
            <p:nvPr/>
          </p:nvCxnSpPr>
          <p:spPr>
            <a:xfrm>
              <a:off x="6094180" y="1636342"/>
              <a:ext cx="2696697" cy="1049069"/>
            </a:xfrm>
            <a:prstGeom prst="bentConnector3">
              <a:avLst>
                <a:gd name="adj1" fmla="val 81789"/>
              </a:avLst>
            </a:prstGeom>
            <a:noFill/>
            <a:ln w="31750" cap="flat" cmpd="sng" algn="ctr">
              <a:solidFill>
                <a:sysClr val="windowText" lastClr="000000">
                  <a:alpha val="33000"/>
                </a:sysClr>
              </a:solidFill>
              <a:prstDash val="sysDash"/>
              <a:headEnd type="oval" w="lg" len="lg"/>
              <a:tailEnd type="oval" w="lg" len="lg"/>
            </a:ln>
            <a:effectLst/>
          </p:spPr>
        </p:cxnSp>
        <p:sp>
          <p:nvSpPr>
            <p:cNvPr id="24" name="Rectangle 23">
              <a:extLst>
                <a:ext uri="{FF2B5EF4-FFF2-40B4-BE49-F238E27FC236}">
                  <a16:creationId xmlns:a16="http://schemas.microsoft.com/office/drawing/2014/main" id="{E98BED0F-53A2-D631-92BC-651C8A878B51}"/>
                </a:ext>
              </a:extLst>
            </p:cNvPr>
            <p:cNvSpPr/>
            <p:nvPr/>
          </p:nvSpPr>
          <p:spPr>
            <a:xfrm>
              <a:off x="295513" y="3490517"/>
              <a:ext cx="1771955" cy="2067233"/>
            </a:xfrm>
            <a:prstGeom prst="rect">
              <a:avLst/>
            </a:prstGeom>
            <a:solidFill>
              <a:schemeClr val="accent3">
                <a:lumMod val="20000"/>
                <a:lumOff val="80000"/>
              </a:schemeClr>
            </a:solidFill>
            <a:ln>
              <a:solidFill>
                <a:schemeClr val="tx1"/>
              </a:solidFill>
            </a:ln>
          </p:spPr>
          <p:txBody>
            <a:bodyPr wrap="square">
              <a:spAutoFit/>
            </a:bodyPr>
            <a:lstStyle/>
            <a:p>
              <a:pPr defTabSz="685800">
                <a:spcAft>
                  <a:spcPts val="225"/>
                </a:spcAft>
                <a:defRPr/>
              </a:pPr>
              <a:r>
                <a:rPr lang="en-GB" sz="1000" b="1" dirty="0">
                  <a:solidFill>
                    <a:prstClr val="black"/>
                  </a:solidFill>
                  <a:latin typeface="Segoe UI" panose="020B0502040204020203" pitchFamily="34" charset="0"/>
                  <a:cs typeface="Segoe UI" panose="020B0502040204020203" pitchFamily="34" charset="0"/>
                  <a:sym typeface="Arial"/>
                </a:rPr>
                <a:t>Other Areas of Focus  </a:t>
              </a:r>
            </a:p>
            <a:p>
              <a:pPr marL="128588" indent="-128588" defTabSz="685800">
                <a:spcAft>
                  <a:spcPts val="225"/>
                </a:spcAft>
                <a:buFont typeface="Wingdings" panose="05000000000000000000" pitchFamily="2" charset="2"/>
                <a:buChar char="§"/>
                <a:defRPr/>
              </a:pPr>
              <a:r>
                <a:rPr lang="en-GB" sz="1000" dirty="0">
                  <a:solidFill>
                    <a:prstClr val="black"/>
                  </a:solidFill>
                  <a:latin typeface="Segoe UI" panose="020B0502040204020203" pitchFamily="34" charset="0"/>
                  <a:cs typeface="Segoe UI" panose="020B0502040204020203" pitchFamily="34" charset="0"/>
                  <a:sym typeface="Arial"/>
                </a:rPr>
                <a:t>Mental Health Nursing (Practice Nurse Educators &amp; Professional Nurse Advocates)  </a:t>
              </a:r>
            </a:p>
            <a:p>
              <a:pPr marL="128588" indent="-128588" defTabSz="685800">
                <a:spcAft>
                  <a:spcPts val="225"/>
                </a:spcAft>
                <a:buFont typeface="Wingdings" panose="05000000000000000000" pitchFamily="2" charset="2"/>
                <a:buChar char="§"/>
                <a:defRPr/>
              </a:pPr>
              <a:r>
                <a:rPr lang="en-GB" sz="1000" dirty="0">
                  <a:solidFill>
                    <a:prstClr val="black"/>
                  </a:solidFill>
                  <a:latin typeface="Segoe UI" panose="020B0502040204020203" pitchFamily="34" charset="0"/>
                  <a:cs typeface="Segoe UI" panose="020B0502040204020203" pitchFamily="34" charset="0"/>
                  <a:sym typeface="Arial"/>
                </a:rPr>
                <a:t>Community Nursing </a:t>
              </a:r>
            </a:p>
            <a:p>
              <a:pPr marL="128588" indent="-128588" defTabSz="685800">
                <a:spcAft>
                  <a:spcPts val="225"/>
                </a:spcAft>
                <a:buFont typeface="Wingdings" panose="05000000000000000000" pitchFamily="2" charset="2"/>
                <a:buChar char="§"/>
                <a:defRPr/>
              </a:pPr>
              <a:r>
                <a:rPr lang="en-GB" sz="1000" dirty="0">
                  <a:solidFill>
                    <a:prstClr val="black"/>
                  </a:solidFill>
                  <a:latin typeface="Segoe UI" panose="020B0502040204020203" pitchFamily="34" charset="0"/>
                  <a:cs typeface="Segoe UI" panose="020B0502040204020203" pitchFamily="34" charset="0"/>
                  <a:sym typeface="Arial"/>
                </a:rPr>
                <a:t>Primary Care Nursing </a:t>
              </a:r>
            </a:p>
            <a:p>
              <a:pPr marL="128588" indent="-128588" defTabSz="685800">
                <a:spcAft>
                  <a:spcPts val="225"/>
                </a:spcAft>
                <a:buFont typeface="Wingdings" panose="05000000000000000000" pitchFamily="2" charset="2"/>
                <a:buChar char="§"/>
                <a:defRPr/>
              </a:pPr>
              <a:r>
                <a:rPr lang="en-GB" sz="1000" dirty="0">
                  <a:solidFill>
                    <a:prstClr val="black"/>
                  </a:solidFill>
                  <a:latin typeface="Segoe UI" panose="020B0502040204020203" pitchFamily="34" charset="0"/>
                  <a:cs typeface="Segoe UI" panose="020B0502040204020203" pitchFamily="34" charset="0"/>
                  <a:sym typeface="Arial"/>
                </a:rPr>
                <a:t>International Recruitment (‘</a:t>
              </a:r>
              <a:r>
                <a:rPr lang="en-GB" sz="1000" b="1" dirty="0">
                  <a:solidFill>
                    <a:prstClr val="black"/>
                  </a:solidFill>
                  <a:latin typeface="Segoe UI" panose="020B0502040204020203" pitchFamily="34" charset="0"/>
                  <a:cs typeface="Segoe UI" panose="020B0502040204020203" pitchFamily="34" charset="0"/>
                  <a:sym typeface="Arial"/>
                </a:rPr>
                <a:t>We are the NHS’ IR </a:t>
              </a:r>
              <a:r>
                <a:rPr lang="en-GB" sz="1000" dirty="0">
                  <a:solidFill>
                    <a:prstClr val="black"/>
                  </a:solidFill>
                  <a:latin typeface="Segoe UI" panose="020B0502040204020203" pitchFamily="34" charset="0"/>
                  <a:cs typeface="Segoe UI" panose="020B0502040204020203" pitchFamily="34" charset="0"/>
                  <a:sym typeface="Arial"/>
                </a:rPr>
                <a:t>Campaign call to action) </a:t>
              </a:r>
            </a:p>
            <a:p>
              <a:pPr marL="128588" indent="-128588" defTabSz="685800">
                <a:spcAft>
                  <a:spcPts val="225"/>
                </a:spcAft>
                <a:buFont typeface="Wingdings" panose="05000000000000000000" pitchFamily="2" charset="2"/>
                <a:buChar char="§"/>
                <a:defRPr/>
              </a:pPr>
              <a:r>
                <a:rPr lang="en-GB" sz="1000" kern="0" dirty="0">
                  <a:solidFill>
                    <a:prstClr val="black"/>
                  </a:solidFill>
                  <a:latin typeface="Segoe UI" panose="020B0502040204020203" pitchFamily="34" charset="0"/>
                  <a:cs typeface="Segoe UI" panose="020B0502040204020203" pitchFamily="34" charset="0"/>
                  <a:sym typeface="Arial"/>
                </a:rPr>
                <a:t>Health Care Support Workers</a:t>
              </a:r>
              <a:endParaRPr lang="en-GB" sz="1000" dirty="0">
                <a:solidFill>
                  <a:prstClr val="black"/>
                </a:solidFill>
                <a:latin typeface="Segoe UI" panose="020B0502040204020203" pitchFamily="34" charset="0"/>
                <a:cs typeface="Segoe UI" panose="020B0502040204020203" pitchFamily="34" charset="0"/>
                <a:sym typeface="Arial"/>
              </a:endParaRPr>
            </a:p>
          </p:txBody>
        </p:sp>
      </p:grpSp>
      <p:sp>
        <p:nvSpPr>
          <p:cNvPr id="33" name="Freeform 8">
            <a:extLst>
              <a:ext uri="{FF2B5EF4-FFF2-40B4-BE49-F238E27FC236}">
                <a16:creationId xmlns:a16="http://schemas.microsoft.com/office/drawing/2014/main" id="{20D0ACAF-7250-1094-546E-27784A35AD8C}"/>
              </a:ext>
            </a:extLst>
          </p:cNvPr>
          <p:cNvSpPr>
            <a:spLocks/>
          </p:cNvSpPr>
          <p:nvPr/>
        </p:nvSpPr>
        <p:spPr bwMode="auto">
          <a:xfrm>
            <a:off x="6255404" y="2433265"/>
            <a:ext cx="2233201" cy="1609718"/>
          </a:xfrm>
          <a:custGeom>
            <a:avLst/>
            <a:gdLst>
              <a:gd name="T0" fmla="*/ 0 w 790"/>
              <a:gd name="T1" fmla="*/ 569 h 569"/>
              <a:gd name="T2" fmla="*/ 790 w 790"/>
              <a:gd name="T3" fmla="*/ 569 h 569"/>
              <a:gd name="T4" fmla="*/ 569 w 790"/>
              <a:gd name="T5" fmla="*/ 0 h 569"/>
              <a:gd name="T6" fmla="*/ 0 w 790"/>
              <a:gd name="T7" fmla="*/ 569 h 569"/>
            </a:gdLst>
            <a:ahLst/>
            <a:cxnLst>
              <a:cxn ang="0">
                <a:pos x="T0" y="T1"/>
              </a:cxn>
              <a:cxn ang="0">
                <a:pos x="T2" y="T3"/>
              </a:cxn>
              <a:cxn ang="0">
                <a:pos x="T4" y="T5"/>
              </a:cxn>
              <a:cxn ang="0">
                <a:pos x="T6" y="T7"/>
              </a:cxn>
            </a:cxnLst>
            <a:rect l="0" t="0" r="r" b="b"/>
            <a:pathLst>
              <a:path w="790" h="569">
                <a:moveTo>
                  <a:pt x="0" y="569"/>
                </a:moveTo>
                <a:cubicBezTo>
                  <a:pt x="790" y="569"/>
                  <a:pt x="790" y="569"/>
                  <a:pt x="790" y="569"/>
                </a:cubicBezTo>
                <a:cubicBezTo>
                  <a:pt x="790" y="350"/>
                  <a:pt x="706" y="150"/>
                  <a:pt x="569" y="0"/>
                </a:cubicBezTo>
                <a:lnTo>
                  <a:pt x="0" y="569"/>
                </a:lnTo>
                <a:close/>
              </a:path>
            </a:pathLst>
          </a:custGeom>
          <a:solidFill>
            <a:srgbClr val="838383">
              <a:alpha val="80000"/>
            </a:srgb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IN" kern="0">
              <a:solidFill>
                <a:srgbClr val="000000"/>
              </a:solidFill>
              <a:latin typeface="Segoe UI"/>
              <a:sym typeface="Arial"/>
            </a:endParaRPr>
          </a:p>
        </p:txBody>
      </p:sp>
      <p:sp>
        <p:nvSpPr>
          <p:cNvPr id="34" name="Rectangle 33">
            <a:extLst>
              <a:ext uri="{FF2B5EF4-FFF2-40B4-BE49-F238E27FC236}">
                <a16:creationId xmlns:a16="http://schemas.microsoft.com/office/drawing/2014/main" id="{34DEA354-4CDE-B4D1-3864-DB4EDCDCCFFD}"/>
              </a:ext>
            </a:extLst>
          </p:cNvPr>
          <p:cNvSpPr/>
          <p:nvPr/>
        </p:nvSpPr>
        <p:spPr>
          <a:xfrm>
            <a:off x="7120634" y="3388573"/>
            <a:ext cx="1242230" cy="1015663"/>
          </a:xfrm>
          <a:prstGeom prst="rect">
            <a:avLst/>
          </a:prstGeom>
        </p:spPr>
        <p:txBody>
          <a:bodyPr wrap="square" lIns="0" tIns="0" rIns="0" bIns="0" anchor="t">
            <a:spAutoFit/>
          </a:bodyPr>
          <a:lstStyle/>
          <a:p>
            <a:pPr defTabSz="914240">
              <a:defRPr/>
            </a:pPr>
            <a:r>
              <a:rPr lang="en-GB" sz="825" dirty="0">
                <a:solidFill>
                  <a:prstClr val="white"/>
                </a:solidFill>
                <a:latin typeface="Segoe UI"/>
                <a:ea typeface="Open Sans" panose="020B0606030504020204" pitchFamily="34" charset="0"/>
                <a:cs typeface="Open Sans" panose="020B0606030504020204" pitchFamily="34" charset="0"/>
                <a:sym typeface="Arial"/>
              </a:rPr>
              <a:t>We are supporting nurses to work for longer and in more flexible ways if they wish to (e.g., retire and return). Our work in this area has focussed on pensions, flexible working, menopause and wellbeing</a:t>
            </a:r>
            <a:endParaRPr lang="en-IN" sz="825" dirty="0">
              <a:solidFill>
                <a:prstClr val="white"/>
              </a:solidFill>
              <a:latin typeface="Segoe UI"/>
              <a:ea typeface="Open Sans" panose="020B0606030504020204" pitchFamily="34" charset="0"/>
              <a:cs typeface="Open Sans" panose="020B0606030504020204" pitchFamily="34" charset="0"/>
              <a:sym typeface="Arial"/>
            </a:endParaRPr>
          </a:p>
        </p:txBody>
      </p:sp>
      <p:sp>
        <p:nvSpPr>
          <p:cNvPr id="35" name="TextBox 34">
            <a:extLst>
              <a:ext uri="{FF2B5EF4-FFF2-40B4-BE49-F238E27FC236}">
                <a16:creationId xmlns:a16="http://schemas.microsoft.com/office/drawing/2014/main" id="{A5F26F7F-CEFB-1B36-57EE-797E11B9A723}"/>
              </a:ext>
            </a:extLst>
          </p:cNvPr>
          <p:cNvSpPr txBox="1"/>
          <p:nvPr/>
        </p:nvSpPr>
        <p:spPr>
          <a:xfrm>
            <a:off x="7164175" y="3228075"/>
            <a:ext cx="897150" cy="161583"/>
          </a:xfrm>
          <a:prstGeom prst="rect">
            <a:avLst/>
          </a:prstGeom>
          <a:noFill/>
        </p:spPr>
        <p:txBody>
          <a:bodyPr wrap="square" lIns="0" tIns="0" rIns="0" bIns="0" rtlCol="0">
            <a:spAutoFit/>
          </a:bodyPr>
          <a:lstStyle/>
          <a:p>
            <a:pPr defTabSz="914240">
              <a:defRPr/>
            </a:pPr>
            <a:r>
              <a:rPr lang="en-IN" sz="1050" b="1" dirty="0">
                <a:solidFill>
                  <a:prstClr val="white"/>
                </a:solidFill>
                <a:latin typeface="Segoe UI"/>
                <a:sym typeface="Arial"/>
              </a:rPr>
              <a:t>Later Career</a:t>
            </a:r>
          </a:p>
        </p:txBody>
      </p:sp>
      <p:sp>
        <p:nvSpPr>
          <p:cNvPr id="36" name="TextBox 35">
            <a:extLst>
              <a:ext uri="{FF2B5EF4-FFF2-40B4-BE49-F238E27FC236}">
                <a16:creationId xmlns:a16="http://schemas.microsoft.com/office/drawing/2014/main" id="{CA5ED749-9E1E-957D-2638-41CAA3EEA2D8}"/>
              </a:ext>
            </a:extLst>
          </p:cNvPr>
          <p:cNvSpPr txBox="1"/>
          <p:nvPr/>
        </p:nvSpPr>
        <p:spPr>
          <a:xfrm>
            <a:off x="7496519" y="2919768"/>
            <a:ext cx="133050" cy="276999"/>
          </a:xfrm>
          <a:prstGeom prst="rect">
            <a:avLst/>
          </a:prstGeom>
          <a:noFill/>
        </p:spPr>
        <p:txBody>
          <a:bodyPr wrap="none" lIns="0" tIns="0" rIns="0" bIns="0" rtlCol="0" anchor="ctr">
            <a:spAutoFit/>
          </a:bodyPr>
          <a:lstStyle/>
          <a:p>
            <a:pPr algn="ctr" defTabSz="914240">
              <a:defRPr/>
            </a:pPr>
            <a:r>
              <a:rPr lang="en-IN" b="1">
                <a:solidFill>
                  <a:prstClr val="white"/>
                </a:solidFill>
                <a:latin typeface="Segoe UI"/>
                <a:sym typeface="Arial"/>
              </a:rPr>
              <a:t>3</a:t>
            </a:r>
          </a:p>
        </p:txBody>
      </p:sp>
      <p:sp>
        <p:nvSpPr>
          <p:cNvPr id="37" name="TextBox 36">
            <a:extLst>
              <a:ext uri="{FF2B5EF4-FFF2-40B4-BE49-F238E27FC236}">
                <a16:creationId xmlns:a16="http://schemas.microsoft.com/office/drawing/2014/main" id="{29542982-9E9F-7B7A-3AC9-ECDA62E24818}"/>
              </a:ext>
            </a:extLst>
          </p:cNvPr>
          <p:cNvSpPr txBox="1"/>
          <p:nvPr/>
        </p:nvSpPr>
        <p:spPr>
          <a:xfrm>
            <a:off x="462060" y="6051648"/>
            <a:ext cx="6094378" cy="369332"/>
          </a:xfrm>
          <a:prstGeom prst="rect">
            <a:avLst/>
          </a:prstGeom>
          <a:noFill/>
        </p:spPr>
        <p:txBody>
          <a:bodyPr wrap="square">
            <a:spAutoFit/>
          </a:bodyPr>
          <a:lstStyle/>
          <a:p>
            <a:r>
              <a:rPr lang="en-GB" dirty="0">
                <a:hlinkClick r:id="rId2"/>
              </a:rPr>
              <a:t>NHS England » Looking After Our People – Retention hub</a:t>
            </a:r>
            <a:endParaRPr lang="en-GB" dirty="0"/>
          </a:p>
        </p:txBody>
      </p:sp>
    </p:spTree>
    <p:extLst>
      <p:ext uri="{BB962C8B-B14F-4D97-AF65-F5344CB8AC3E}">
        <p14:creationId xmlns:p14="http://schemas.microsoft.com/office/powerpoint/2010/main" val="45816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94451E-C073-79A7-D5A2-ABE91E9D4CA0}"/>
              </a:ext>
            </a:extLst>
          </p:cNvPr>
          <p:cNvSpPr>
            <a:spLocks noGrp="1"/>
          </p:cNvSpPr>
          <p:nvPr>
            <p:ph type="title"/>
          </p:nvPr>
        </p:nvSpPr>
        <p:spPr/>
        <p:txBody>
          <a:bodyPr>
            <a:normAutofit fontScale="90000"/>
          </a:bodyPr>
          <a:lstStyle/>
          <a:p>
            <a:r>
              <a:rPr lang="en-GB" sz="3600" b="1" dirty="0"/>
              <a:t>Nursing International Recruitment Programme Overview </a:t>
            </a:r>
            <a:endParaRPr lang="en-GB" dirty="0"/>
          </a:p>
        </p:txBody>
      </p:sp>
      <p:grpSp>
        <p:nvGrpSpPr>
          <p:cNvPr id="5" name="Group 4">
            <a:extLst>
              <a:ext uri="{FF2B5EF4-FFF2-40B4-BE49-F238E27FC236}">
                <a16:creationId xmlns:a16="http://schemas.microsoft.com/office/drawing/2014/main" id="{9CBFD652-A49A-7054-D9E9-56E32CCA79B4}"/>
              </a:ext>
            </a:extLst>
          </p:cNvPr>
          <p:cNvGrpSpPr/>
          <p:nvPr/>
        </p:nvGrpSpPr>
        <p:grpSpPr>
          <a:xfrm>
            <a:off x="567673" y="1185699"/>
            <a:ext cx="10595098" cy="5160476"/>
            <a:chOff x="567673" y="1185699"/>
            <a:chExt cx="10595098" cy="5160476"/>
          </a:xfrm>
        </p:grpSpPr>
        <p:sp>
          <p:nvSpPr>
            <p:cNvPr id="6" name="Rectangle 5">
              <a:extLst>
                <a:ext uri="{FF2B5EF4-FFF2-40B4-BE49-F238E27FC236}">
                  <a16:creationId xmlns:a16="http://schemas.microsoft.com/office/drawing/2014/main" id="{39D34033-AD7E-A461-54D1-C54E814B548C}"/>
                </a:ext>
              </a:extLst>
            </p:cNvPr>
            <p:cNvSpPr/>
            <p:nvPr/>
          </p:nvSpPr>
          <p:spPr>
            <a:xfrm>
              <a:off x="616495" y="2575463"/>
              <a:ext cx="10488203" cy="154328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 name="Rectangle: Rounded Corners 6">
              <a:extLst>
                <a:ext uri="{FF2B5EF4-FFF2-40B4-BE49-F238E27FC236}">
                  <a16:creationId xmlns:a16="http://schemas.microsoft.com/office/drawing/2014/main" id="{7711E4C2-8B0C-DE48-D204-6CAD7872F66C}"/>
                </a:ext>
              </a:extLst>
            </p:cNvPr>
            <p:cNvSpPr/>
            <p:nvPr/>
          </p:nvSpPr>
          <p:spPr>
            <a:xfrm>
              <a:off x="611070" y="1498806"/>
              <a:ext cx="10488206" cy="593048"/>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71450" indent="-171450">
                <a:buFont typeface="Arial" panose="020B0604020202020204" pitchFamily="34" charset="0"/>
                <a:buChar char="•"/>
              </a:pPr>
              <a:r>
                <a:rPr lang="en-GB" sz="1050" dirty="0">
                  <a:solidFill>
                    <a:schemeClr val="tx1"/>
                  </a:solidFill>
                  <a:latin typeface="Arial" panose="020B0604020202020204" pitchFamily="34" charset="0"/>
                  <a:cs typeface="Arial" panose="020B0604020202020204" pitchFamily="34" charset="0"/>
                </a:rPr>
                <a:t>Develop an </a:t>
              </a:r>
              <a:r>
                <a:rPr lang="en-GB" sz="1050" b="1" dirty="0">
                  <a:solidFill>
                    <a:schemeClr val="tx1"/>
                  </a:solidFill>
                  <a:latin typeface="Arial" panose="020B0604020202020204" pitchFamily="34" charset="0"/>
                  <a:cs typeface="Arial" panose="020B0604020202020204" pitchFamily="34" charset="0"/>
                </a:rPr>
                <a:t>ethical and sustainable</a:t>
              </a:r>
              <a:r>
                <a:rPr lang="en-GB" sz="1050" dirty="0">
                  <a:solidFill>
                    <a:schemeClr val="tx1"/>
                  </a:solidFill>
                  <a:latin typeface="Arial" panose="020B0604020202020204" pitchFamily="34" charset="0"/>
                  <a:cs typeface="Arial" panose="020B0604020202020204" pitchFamily="34" charset="0"/>
                </a:rPr>
                <a:t> programme that supports a step change in International Recruitment across the NHS and to ensure nurses are fully supported throughout the process. </a:t>
              </a:r>
            </a:p>
            <a:p>
              <a:pPr marL="171450" indent="-171450">
                <a:buFont typeface="Arial" panose="020B0604020202020204" pitchFamily="34" charset="0"/>
                <a:buChar char="•"/>
              </a:pPr>
              <a:r>
                <a:rPr lang="en-GB" sz="1050" dirty="0">
                  <a:solidFill>
                    <a:schemeClr val="tx1"/>
                  </a:solidFill>
                  <a:latin typeface="Arial"/>
                  <a:cs typeface="Arial"/>
                </a:rPr>
                <a:t>Aim: </a:t>
              </a:r>
              <a:r>
                <a:rPr lang="en-GB" sz="1050" b="1" dirty="0">
                  <a:solidFill>
                    <a:schemeClr val="tx1"/>
                  </a:solidFill>
                  <a:latin typeface="Arial"/>
                  <a:cs typeface="Arial"/>
                </a:rPr>
                <a:t>recruit c.80k international nurses Sep 2019 – Mar 2024</a:t>
              </a:r>
              <a:r>
                <a:rPr lang="en-GB" sz="1050" dirty="0">
                  <a:solidFill>
                    <a:schemeClr val="tx1"/>
                  </a:solidFill>
                  <a:latin typeface="Arial"/>
                  <a:cs typeface="Arial"/>
                </a:rPr>
                <a:t> </a:t>
              </a:r>
              <a:endParaRPr lang="en-GB" sz="105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F89E133-F0AD-B5A5-E688-9B3A2DB4BFF1}"/>
                </a:ext>
              </a:extLst>
            </p:cNvPr>
            <p:cNvSpPr/>
            <p:nvPr/>
          </p:nvSpPr>
          <p:spPr>
            <a:xfrm>
              <a:off x="567673" y="1185699"/>
              <a:ext cx="10488207" cy="20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050" b="1" dirty="0">
                  <a:solidFill>
                    <a:srgbClr val="FFFFFF"/>
                  </a:solidFill>
                  <a:latin typeface="Arial" panose="020B0604020202020204" pitchFamily="34" charset="0"/>
                  <a:cs typeface="Arial" panose="020B0604020202020204" pitchFamily="34" charset="0"/>
                </a:rPr>
                <a:t>Programme aims</a:t>
              </a:r>
            </a:p>
          </p:txBody>
        </p:sp>
        <p:sp>
          <p:nvSpPr>
            <p:cNvPr id="9" name="Rectangle: Rounded Corners 8">
              <a:extLst>
                <a:ext uri="{FF2B5EF4-FFF2-40B4-BE49-F238E27FC236}">
                  <a16:creationId xmlns:a16="http://schemas.microsoft.com/office/drawing/2014/main" id="{EF70D09F-7539-80A3-765B-3B3AE7EB2CAD}"/>
                </a:ext>
              </a:extLst>
            </p:cNvPr>
            <p:cNvSpPr/>
            <p:nvPr/>
          </p:nvSpPr>
          <p:spPr>
            <a:xfrm>
              <a:off x="611071" y="2214529"/>
              <a:ext cx="10488205" cy="214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050" b="1" dirty="0">
                  <a:solidFill>
                    <a:srgbClr val="FFFFFF"/>
                  </a:solidFill>
                  <a:latin typeface="Arial" panose="020B0604020202020204" pitchFamily="34" charset="0"/>
                  <a:cs typeface="Arial" panose="020B0604020202020204" pitchFamily="34" charset="0"/>
                </a:rPr>
                <a:t>Programme objectives</a:t>
              </a:r>
              <a:endParaRPr lang="en-GB" sz="1050" i="1" dirty="0">
                <a:solidFill>
                  <a:srgbClr val="FFFFFF"/>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01EEA39-A2EC-238A-FAAE-99F8AE338A71}"/>
                </a:ext>
              </a:extLst>
            </p:cNvPr>
            <p:cNvSpPr/>
            <p:nvPr/>
          </p:nvSpPr>
          <p:spPr>
            <a:xfrm>
              <a:off x="674563" y="6049192"/>
              <a:ext cx="10488208" cy="296983"/>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050" b="1" dirty="0">
                <a:solidFill>
                  <a:schemeClr val="tx1"/>
                </a:solidFill>
                <a:latin typeface="Arial" panose="020B0604020202020204" pitchFamily="34" charset="0"/>
                <a:cs typeface="Arial" panose="020B0604020202020204" pitchFamily="34" charset="0"/>
              </a:endParaRPr>
            </a:p>
            <a:p>
              <a:pPr algn="ctr"/>
              <a:r>
                <a:rPr lang="en-GB" sz="1050" b="1" dirty="0">
                  <a:solidFill>
                    <a:schemeClr val="tx1"/>
                  </a:solidFill>
                  <a:latin typeface="Arial" panose="020B0604020202020204" pitchFamily="34" charset="0"/>
                  <a:cs typeface="Arial" panose="020B0604020202020204" pitchFamily="34" charset="0"/>
                </a:rPr>
                <a:t>Direct Support Offer: </a:t>
              </a:r>
              <a:r>
                <a:rPr lang="en-GB" sz="1050" dirty="0">
                  <a:solidFill>
                    <a:schemeClr val="tx1"/>
                  </a:solidFill>
                  <a:latin typeface="Arial" panose="020B0604020202020204" pitchFamily="34" charset="0"/>
                  <a:cs typeface="Arial" panose="020B0604020202020204" pitchFamily="34" charset="0"/>
                </a:rPr>
                <a:t>Data Collection, Diagnostic Support, Regional Funding </a:t>
              </a:r>
            </a:p>
            <a:p>
              <a:endParaRPr lang="en-GB" sz="105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6263690-211C-4E8E-E6C8-5BC6E862DDF1}"/>
                </a:ext>
              </a:extLst>
            </p:cNvPr>
            <p:cNvSpPr/>
            <p:nvPr/>
          </p:nvSpPr>
          <p:spPr>
            <a:xfrm>
              <a:off x="657881" y="5743559"/>
              <a:ext cx="10488204" cy="23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050" b="1" dirty="0">
                  <a:solidFill>
                    <a:srgbClr val="FFFFFF"/>
                  </a:solidFill>
                  <a:latin typeface="Arial" panose="020B0604020202020204" pitchFamily="34" charset="0"/>
                  <a:cs typeface="Arial" panose="020B0604020202020204" pitchFamily="34" charset="0"/>
                </a:rPr>
                <a:t>Cross cutting workstreams supporting all objectives</a:t>
              </a:r>
            </a:p>
          </p:txBody>
        </p:sp>
        <p:sp>
          <p:nvSpPr>
            <p:cNvPr id="12" name="Rectangle: Rounded Corners 11">
              <a:extLst>
                <a:ext uri="{FF2B5EF4-FFF2-40B4-BE49-F238E27FC236}">
                  <a16:creationId xmlns:a16="http://schemas.microsoft.com/office/drawing/2014/main" id="{B7C8F508-A33A-ECB5-6EB7-A2DAECEFBBD3}"/>
                </a:ext>
              </a:extLst>
            </p:cNvPr>
            <p:cNvSpPr/>
            <p:nvPr/>
          </p:nvSpPr>
          <p:spPr>
            <a:xfrm>
              <a:off x="621330" y="4384971"/>
              <a:ext cx="10488207" cy="2327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050" b="1" dirty="0">
                  <a:solidFill>
                    <a:srgbClr val="FFFFFF"/>
                  </a:solidFill>
                  <a:latin typeface="Arial" panose="020B0604020202020204" pitchFamily="34" charset="0"/>
                  <a:cs typeface="Arial" panose="020B0604020202020204" pitchFamily="34" charset="0"/>
                </a:rPr>
                <a:t>Workstreams (supporting one or more objective)</a:t>
              </a:r>
            </a:p>
          </p:txBody>
        </p:sp>
        <p:sp>
          <p:nvSpPr>
            <p:cNvPr id="13" name="Rectangle: Rounded Corners 12">
              <a:extLst>
                <a:ext uri="{FF2B5EF4-FFF2-40B4-BE49-F238E27FC236}">
                  <a16:creationId xmlns:a16="http://schemas.microsoft.com/office/drawing/2014/main" id="{F2E6F5BB-E5F4-57D5-CB7B-13DDFA26E325}"/>
                </a:ext>
              </a:extLst>
            </p:cNvPr>
            <p:cNvSpPr/>
            <p:nvPr/>
          </p:nvSpPr>
          <p:spPr>
            <a:xfrm>
              <a:off x="5607726" y="5379013"/>
              <a:ext cx="2046506"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Supporting IR in specialist roles</a:t>
              </a:r>
            </a:p>
          </p:txBody>
        </p:sp>
        <p:sp>
          <p:nvSpPr>
            <p:cNvPr id="14" name="Rectangle: Rounded Corners 13">
              <a:extLst>
                <a:ext uri="{FF2B5EF4-FFF2-40B4-BE49-F238E27FC236}">
                  <a16:creationId xmlns:a16="http://schemas.microsoft.com/office/drawing/2014/main" id="{6FC9E0F4-D4FE-3EAF-43BE-26EFAF4A9BB2}"/>
                </a:ext>
              </a:extLst>
            </p:cNvPr>
            <p:cNvSpPr/>
            <p:nvPr/>
          </p:nvSpPr>
          <p:spPr>
            <a:xfrm>
              <a:off x="5456916" y="4717974"/>
              <a:ext cx="1506768"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Financial Incentives</a:t>
              </a:r>
            </a:p>
          </p:txBody>
        </p:sp>
        <p:sp>
          <p:nvSpPr>
            <p:cNvPr id="15" name="Rectangle: Rounded Corners 14">
              <a:extLst>
                <a:ext uri="{FF2B5EF4-FFF2-40B4-BE49-F238E27FC236}">
                  <a16:creationId xmlns:a16="http://schemas.microsoft.com/office/drawing/2014/main" id="{A86EDFC7-ED94-17DF-288B-1F268AF0E0D1}"/>
                </a:ext>
              </a:extLst>
            </p:cNvPr>
            <p:cNvSpPr/>
            <p:nvPr/>
          </p:nvSpPr>
          <p:spPr>
            <a:xfrm>
              <a:off x="8984916" y="4703907"/>
              <a:ext cx="902463"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INMAs</a:t>
              </a:r>
            </a:p>
          </p:txBody>
        </p:sp>
        <p:sp>
          <p:nvSpPr>
            <p:cNvPr id="16" name="Rectangle: Rounded Corners 15">
              <a:extLst>
                <a:ext uri="{FF2B5EF4-FFF2-40B4-BE49-F238E27FC236}">
                  <a16:creationId xmlns:a16="http://schemas.microsoft.com/office/drawing/2014/main" id="{FF0417C9-B871-4578-B182-293A5BFB664D}"/>
                </a:ext>
              </a:extLst>
            </p:cNvPr>
            <p:cNvSpPr/>
            <p:nvPr/>
          </p:nvSpPr>
          <p:spPr>
            <a:xfrm>
              <a:off x="8612713" y="5034400"/>
              <a:ext cx="1455011"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English language </a:t>
              </a:r>
            </a:p>
          </p:txBody>
        </p:sp>
        <p:sp>
          <p:nvSpPr>
            <p:cNvPr id="17" name="Rectangle: Rounded Corners 16">
              <a:extLst>
                <a:ext uri="{FF2B5EF4-FFF2-40B4-BE49-F238E27FC236}">
                  <a16:creationId xmlns:a16="http://schemas.microsoft.com/office/drawing/2014/main" id="{36AF74AC-6879-AF2A-5D5D-51793BAD837C}"/>
                </a:ext>
              </a:extLst>
            </p:cNvPr>
            <p:cNvSpPr/>
            <p:nvPr/>
          </p:nvSpPr>
          <p:spPr>
            <a:xfrm>
              <a:off x="978452" y="5077110"/>
              <a:ext cx="1876144"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Pastoral Care Quality Award</a:t>
              </a:r>
            </a:p>
          </p:txBody>
        </p:sp>
        <p:sp>
          <p:nvSpPr>
            <p:cNvPr id="18" name="Rectangle: Rounded Corners 17">
              <a:extLst>
                <a:ext uri="{FF2B5EF4-FFF2-40B4-BE49-F238E27FC236}">
                  <a16:creationId xmlns:a16="http://schemas.microsoft.com/office/drawing/2014/main" id="{F4FC1000-4EA3-0729-DA78-3205E42245AA}"/>
                </a:ext>
              </a:extLst>
            </p:cNvPr>
            <p:cNvSpPr/>
            <p:nvPr/>
          </p:nvSpPr>
          <p:spPr>
            <a:xfrm>
              <a:off x="6412612" y="5041188"/>
              <a:ext cx="2046506"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Accommodation and Integration</a:t>
              </a:r>
            </a:p>
          </p:txBody>
        </p:sp>
        <p:sp>
          <p:nvSpPr>
            <p:cNvPr id="19" name="Rectangle: Rounded Corners 18">
              <a:extLst>
                <a:ext uri="{FF2B5EF4-FFF2-40B4-BE49-F238E27FC236}">
                  <a16:creationId xmlns:a16="http://schemas.microsoft.com/office/drawing/2014/main" id="{7C142489-9D1B-DAFC-4F82-26A08A122004}"/>
                </a:ext>
              </a:extLst>
            </p:cNvPr>
            <p:cNvSpPr/>
            <p:nvPr/>
          </p:nvSpPr>
          <p:spPr>
            <a:xfrm>
              <a:off x="3012644" y="5056211"/>
              <a:ext cx="3246373"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Accelerated Development and Transformation Fund</a:t>
              </a:r>
            </a:p>
          </p:txBody>
        </p:sp>
        <p:sp>
          <p:nvSpPr>
            <p:cNvPr id="20" name="Rectangle: Rounded Corners 19">
              <a:extLst>
                <a:ext uri="{FF2B5EF4-FFF2-40B4-BE49-F238E27FC236}">
                  <a16:creationId xmlns:a16="http://schemas.microsoft.com/office/drawing/2014/main" id="{FCC56F12-01D4-0F54-94E6-4219DF113EA0}"/>
                </a:ext>
              </a:extLst>
            </p:cNvPr>
            <p:cNvSpPr/>
            <p:nvPr/>
          </p:nvSpPr>
          <p:spPr>
            <a:xfrm>
              <a:off x="1452777" y="4698475"/>
              <a:ext cx="1401819"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Ethical recruitment</a:t>
              </a:r>
            </a:p>
          </p:txBody>
        </p:sp>
        <p:sp>
          <p:nvSpPr>
            <p:cNvPr id="21" name="Rectangle: Rounded Corners 20">
              <a:extLst>
                <a:ext uri="{FF2B5EF4-FFF2-40B4-BE49-F238E27FC236}">
                  <a16:creationId xmlns:a16="http://schemas.microsoft.com/office/drawing/2014/main" id="{841AA7E5-83BA-11E6-8704-33F4648BEA0F}"/>
                </a:ext>
              </a:extLst>
            </p:cNvPr>
            <p:cNvSpPr/>
            <p:nvPr/>
          </p:nvSpPr>
          <p:spPr>
            <a:xfrm>
              <a:off x="3341770" y="4744884"/>
              <a:ext cx="1455011"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Broadening supply</a:t>
              </a:r>
            </a:p>
          </p:txBody>
        </p:sp>
        <p:sp>
          <p:nvSpPr>
            <p:cNvPr id="22" name="Rectangle: Rounded Corners 21">
              <a:extLst>
                <a:ext uri="{FF2B5EF4-FFF2-40B4-BE49-F238E27FC236}">
                  <a16:creationId xmlns:a16="http://schemas.microsoft.com/office/drawing/2014/main" id="{3D27AFF8-154A-ED79-5A48-5FA6E39E1A2B}"/>
                </a:ext>
              </a:extLst>
            </p:cNvPr>
            <p:cNvSpPr/>
            <p:nvPr/>
          </p:nvSpPr>
          <p:spPr>
            <a:xfrm>
              <a:off x="7260210" y="4724967"/>
              <a:ext cx="1562703"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Universal Support Offer</a:t>
              </a:r>
            </a:p>
          </p:txBody>
        </p:sp>
        <p:sp>
          <p:nvSpPr>
            <p:cNvPr id="23" name="Rectangle: Rounded Corners 22">
              <a:extLst>
                <a:ext uri="{FF2B5EF4-FFF2-40B4-BE49-F238E27FC236}">
                  <a16:creationId xmlns:a16="http://schemas.microsoft.com/office/drawing/2014/main" id="{FE47DD27-5DFC-F1EA-E41E-A6BDFAEE7DB7}"/>
                </a:ext>
              </a:extLst>
            </p:cNvPr>
            <p:cNvSpPr/>
            <p:nvPr/>
          </p:nvSpPr>
          <p:spPr>
            <a:xfrm>
              <a:off x="3842426" y="5382766"/>
              <a:ext cx="1320188" cy="216000"/>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OSCE assurance</a:t>
              </a:r>
            </a:p>
          </p:txBody>
        </p:sp>
        <p:sp>
          <p:nvSpPr>
            <p:cNvPr id="24" name="Rectangle: Rounded Corners 23">
              <a:extLst>
                <a:ext uri="{FF2B5EF4-FFF2-40B4-BE49-F238E27FC236}">
                  <a16:creationId xmlns:a16="http://schemas.microsoft.com/office/drawing/2014/main" id="{0D93DBC4-2E4F-0C3C-C6AB-B8E8E96C8AA2}"/>
                </a:ext>
              </a:extLst>
            </p:cNvPr>
            <p:cNvSpPr/>
            <p:nvPr/>
          </p:nvSpPr>
          <p:spPr>
            <a:xfrm>
              <a:off x="1442525" y="5382766"/>
              <a:ext cx="2137684" cy="227644"/>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050" dirty="0">
                  <a:solidFill>
                    <a:schemeClr val="tx1"/>
                  </a:solidFill>
                  <a:latin typeface="Arial" panose="020B0604020202020204" pitchFamily="34" charset="0"/>
                  <a:cs typeface="Arial" panose="020B0604020202020204" pitchFamily="34" charset="0"/>
                </a:rPr>
                <a:t>Refugee Programme </a:t>
              </a:r>
            </a:p>
          </p:txBody>
        </p:sp>
      </p:grpSp>
      <p:sp>
        <p:nvSpPr>
          <p:cNvPr id="25" name="TextBox 24">
            <a:extLst>
              <a:ext uri="{FF2B5EF4-FFF2-40B4-BE49-F238E27FC236}">
                <a16:creationId xmlns:a16="http://schemas.microsoft.com/office/drawing/2014/main" id="{04C596A0-BD22-6EFA-097F-3F3346B2206A}"/>
              </a:ext>
            </a:extLst>
          </p:cNvPr>
          <p:cNvSpPr txBox="1"/>
          <p:nvPr/>
        </p:nvSpPr>
        <p:spPr>
          <a:xfrm>
            <a:off x="3918192" y="2828596"/>
            <a:ext cx="1835693" cy="1223412"/>
          </a:xfrm>
          <a:prstGeom prst="rect">
            <a:avLst/>
          </a:prstGeom>
          <a:noFill/>
        </p:spPr>
        <p:txBody>
          <a:bodyPr wrap="square" rtlCol="0">
            <a:spAutoFit/>
          </a:bodyPr>
          <a:lstStyle/>
          <a:p>
            <a:pPr algn="ctr"/>
            <a:r>
              <a:rPr lang="en-GB" sz="1050" b="1" dirty="0">
                <a:solidFill>
                  <a:schemeClr val="accent1"/>
                </a:solidFill>
                <a:latin typeface="Arial" panose="020B0604020202020204" pitchFamily="34" charset="0"/>
                <a:cs typeface="Arial" panose="020B0604020202020204" pitchFamily="34" charset="0"/>
              </a:rPr>
              <a:t>3. </a:t>
            </a:r>
            <a:r>
              <a:rPr lang="en-GB" sz="1050" dirty="0">
                <a:latin typeface="Arial" panose="020B0604020202020204" pitchFamily="34" charset="0"/>
                <a:cs typeface="Arial" panose="020B0604020202020204" pitchFamily="34" charset="0"/>
              </a:rPr>
              <a:t>Consolidate and build on the recent increases in International Recruitment, developing the NHS as the ‘destination of choice’ for internationally trained nurses</a:t>
            </a:r>
          </a:p>
        </p:txBody>
      </p:sp>
      <p:sp>
        <p:nvSpPr>
          <p:cNvPr id="26" name="TextBox 25">
            <a:extLst>
              <a:ext uri="{FF2B5EF4-FFF2-40B4-BE49-F238E27FC236}">
                <a16:creationId xmlns:a16="http://schemas.microsoft.com/office/drawing/2014/main" id="{411E4968-18A5-95EC-38DC-92471565B340}"/>
              </a:ext>
            </a:extLst>
          </p:cNvPr>
          <p:cNvSpPr txBox="1"/>
          <p:nvPr/>
        </p:nvSpPr>
        <p:spPr>
          <a:xfrm>
            <a:off x="7669634" y="2838354"/>
            <a:ext cx="1896370" cy="1061829"/>
          </a:xfrm>
          <a:prstGeom prst="rect">
            <a:avLst/>
          </a:prstGeom>
          <a:noFill/>
        </p:spPr>
        <p:txBody>
          <a:bodyPr wrap="square" rtlCol="0">
            <a:spAutoFit/>
          </a:bodyPr>
          <a:lstStyle/>
          <a:p>
            <a:pPr algn="ctr"/>
            <a:r>
              <a:rPr lang="en-GB" sz="1050" b="1" dirty="0">
                <a:solidFill>
                  <a:schemeClr val="accent1"/>
                </a:solidFill>
                <a:latin typeface="Arial" panose="020B0604020202020204" pitchFamily="34" charset="0"/>
                <a:cs typeface="Arial" panose="020B0604020202020204" pitchFamily="34" charset="0"/>
              </a:rPr>
              <a:t>5. </a:t>
            </a:r>
            <a:r>
              <a:rPr lang="en-GB" sz="1050" dirty="0">
                <a:latin typeface="Arial" panose="020B0604020202020204" pitchFamily="34" charset="0"/>
                <a:cs typeface="Arial" panose="020B0604020202020204" pitchFamily="34" charset="0"/>
              </a:rPr>
              <a:t>Ensure all international recruitment the NHS conducts is “nurse centred” and ensure effective induction, pastoral and professional support</a:t>
            </a:r>
          </a:p>
        </p:txBody>
      </p:sp>
      <p:sp>
        <p:nvSpPr>
          <p:cNvPr id="27" name="TextBox 26">
            <a:extLst>
              <a:ext uri="{FF2B5EF4-FFF2-40B4-BE49-F238E27FC236}">
                <a16:creationId xmlns:a16="http://schemas.microsoft.com/office/drawing/2014/main" id="{0E869C20-CA8D-CF38-B9C9-A8F19369BC26}"/>
              </a:ext>
            </a:extLst>
          </p:cNvPr>
          <p:cNvSpPr txBox="1"/>
          <p:nvPr/>
        </p:nvSpPr>
        <p:spPr>
          <a:xfrm>
            <a:off x="6019202" y="2840773"/>
            <a:ext cx="1773171" cy="1223412"/>
          </a:xfrm>
          <a:prstGeom prst="rect">
            <a:avLst/>
          </a:prstGeom>
          <a:noFill/>
        </p:spPr>
        <p:txBody>
          <a:bodyPr wrap="square" rtlCol="0">
            <a:spAutoFit/>
          </a:bodyPr>
          <a:lstStyle/>
          <a:p>
            <a:pPr algn="ctr"/>
            <a:r>
              <a:rPr lang="en-GB" sz="1050" b="1" dirty="0">
                <a:solidFill>
                  <a:schemeClr val="accent1"/>
                </a:solidFill>
                <a:latin typeface="Arial" panose="020B0604020202020204" pitchFamily="34" charset="0"/>
                <a:cs typeface="Arial" panose="020B0604020202020204" pitchFamily="34" charset="0"/>
              </a:rPr>
              <a:t>4. </a:t>
            </a:r>
            <a:r>
              <a:rPr lang="en-GB" sz="1050" dirty="0">
                <a:latin typeface="Arial" panose="020B0604020202020204" pitchFamily="34" charset="0"/>
                <a:cs typeface="Arial" panose="020B0604020202020204" pitchFamily="34" charset="0"/>
              </a:rPr>
              <a:t>Support new, innovative, and collaborative approaches to trust/system led international recruitment to reduce duplication and competition </a:t>
            </a:r>
          </a:p>
        </p:txBody>
      </p:sp>
      <p:sp>
        <p:nvSpPr>
          <p:cNvPr id="28" name="TextBox 27">
            <a:extLst>
              <a:ext uri="{FF2B5EF4-FFF2-40B4-BE49-F238E27FC236}">
                <a16:creationId xmlns:a16="http://schemas.microsoft.com/office/drawing/2014/main" id="{2589EF5F-24B4-9ABC-3ED3-8042ABD8A6B4}"/>
              </a:ext>
            </a:extLst>
          </p:cNvPr>
          <p:cNvSpPr txBox="1"/>
          <p:nvPr/>
        </p:nvSpPr>
        <p:spPr>
          <a:xfrm>
            <a:off x="9441116" y="2850181"/>
            <a:ext cx="1445076" cy="738664"/>
          </a:xfrm>
          <a:prstGeom prst="rect">
            <a:avLst/>
          </a:prstGeom>
          <a:noFill/>
        </p:spPr>
        <p:txBody>
          <a:bodyPr wrap="square" rtlCol="0">
            <a:spAutoFit/>
          </a:bodyPr>
          <a:lstStyle/>
          <a:p>
            <a:pPr algn="ctr"/>
            <a:r>
              <a:rPr lang="en-GB" sz="1050" b="1" dirty="0">
                <a:solidFill>
                  <a:schemeClr val="accent1"/>
                </a:solidFill>
                <a:latin typeface="Arial" panose="020B0604020202020204" pitchFamily="34" charset="0"/>
                <a:cs typeface="Arial" panose="020B0604020202020204" pitchFamily="34" charset="0"/>
              </a:rPr>
              <a:t>6. </a:t>
            </a:r>
            <a:r>
              <a:rPr lang="en-GB" sz="1050" dirty="0">
                <a:latin typeface="Arial" panose="020B0604020202020204" pitchFamily="34" charset="0"/>
                <a:cs typeface="Arial" panose="020B0604020202020204" pitchFamily="34" charset="0"/>
              </a:rPr>
              <a:t>Support all trusts to access the international market for nurses </a:t>
            </a:r>
          </a:p>
        </p:txBody>
      </p:sp>
      <p:sp>
        <p:nvSpPr>
          <p:cNvPr id="29" name="TextBox 28">
            <a:extLst>
              <a:ext uri="{FF2B5EF4-FFF2-40B4-BE49-F238E27FC236}">
                <a16:creationId xmlns:a16="http://schemas.microsoft.com/office/drawing/2014/main" id="{3B26B67A-9859-A727-492B-169B3598C1D0}"/>
              </a:ext>
            </a:extLst>
          </p:cNvPr>
          <p:cNvSpPr txBox="1"/>
          <p:nvPr/>
        </p:nvSpPr>
        <p:spPr>
          <a:xfrm>
            <a:off x="8024497" y="2669144"/>
            <a:ext cx="997086" cy="253916"/>
          </a:xfrm>
          <a:prstGeom prst="rect">
            <a:avLst/>
          </a:prstGeom>
          <a:noFill/>
        </p:spPr>
        <p:txBody>
          <a:bodyPr wrap="square" rtlCol="0">
            <a:spAutoFit/>
          </a:bodyPr>
          <a:lstStyle/>
          <a:p>
            <a:pPr algn="ctr"/>
            <a:r>
              <a:rPr lang="en-GB" sz="1050" dirty="0">
                <a:solidFill>
                  <a:schemeClr val="accent1"/>
                </a:solidFill>
                <a:latin typeface="Arial" panose="020B0604020202020204" pitchFamily="34" charset="0"/>
                <a:cs typeface="Arial" panose="020B0604020202020204" pitchFamily="34" charset="0"/>
              </a:rPr>
              <a:t>NHSE Led</a:t>
            </a:r>
          </a:p>
        </p:txBody>
      </p:sp>
      <p:sp>
        <p:nvSpPr>
          <p:cNvPr id="30" name="TextBox 29">
            <a:extLst>
              <a:ext uri="{FF2B5EF4-FFF2-40B4-BE49-F238E27FC236}">
                <a16:creationId xmlns:a16="http://schemas.microsoft.com/office/drawing/2014/main" id="{BB7FAD0F-3648-69F0-7ACF-F558C3D97FE0}"/>
              </a:ext>
            </a:extLst>
          </p:cNvPr>
          <p:cNvSpPr txBox="1"/>
          <p:nvPr/>
        </p:nvSpPr>
        <p:spPr>
          <a:xfrm>
            <a:off x="4150571" y="2654848"/>
            <a:ext cx="1387963" cy="253916"/>
          </a:xfrm>
          <a:prstGeom prst="rect">
            <a:avLst/>
          </a:prstGeom>
          <a:noFill/>
        </p:spPr>
        <p:txBody>
          <a:bodyPr wrap="square" rtlCol="0">
            <a:spAutoFit/>
          </a:bodyPr>
          <a:lstStyle/>
          <a:p>
            <a:pPr algn="ctr"/>
            <a:r>
              <a:rPr lang="en-GB" sz="1050" dirty="0">
                <a:solidFill>
                  <a:schemeClr val="accent1"/>
                </a:solidFill>
                <a:latin typeface="Arial" panose="020B0604020202020204" pitchFamily="34" charset="0"/>
                <a:cs typeface="Arial" panose="020B0604020202020204" pitchFamily="34" charset="0"/>
              </a:rPr>
              <a:t>DHSC &amp; NHSE Led</a:t>
            </a:r>
          </a:p>
        </p:txBody>
      </p:sp>
      <p:sp>
        <p:nvSpPr>
          <p:cNvPr id="32" name="TextBox 31">
            <a:extLst>
              <a:ext uri="{FF2B5EF4-FFF2-40B4-BE49-F238E27FC236}">
                <a16:creationId xmlns:a16="http://schemas.microsoft.com/office/drawing/2014/main" id="{7946EFD1-0A97-0A47-8204-53A3D05F7DEB}"/>
              </a:ext>
            </a:extLst>
          </p:cNvPr>
          <p:cNvSpPr txBox="1"/>
          <p:nvPr/>
        </p:nvSpPr>
        <p:spPr>
          <a:xfrm>
            <a:off x="880502" y="3110105"/>
            <a:ext cx="1445076" cy="738664"/>
          </a:xfrm>
          <a:prstGeom prst="rect">
            <a:avLst/>
          </a:prstGeom>
          <a:noFill/>
        </p:spPr>
        <p:txBody>
          <a:bodyPr wrap="square" rtlCol="0">
            <a:spAutoFit/>
          </a:bodyPr>
          <a:lstStyle/>
          <a:p>
            <a:pPr algn="ctr"/>
            <a:r>
              <a:rPr lang="en-GB" sz="1050" b="1" dirty="0">
                <a:solidFill>
                  <a:schemeClr val="accent1"/>
                </a:solidFill>
                <a:latin typeface="Arial" panose="020B0604020202020204" pitchFamily="34" charset="0"/>
                <a:cs typeface="Arial" panose="020B0604020202020204" pitchFamily="34" charset="0"/>
              </a:rPr>
              <a:t>1. </a:t>
            </a:r>
            <a:r>
              <a:rPr lang="en-GB" sz="1050" dirty="0">
                <a:latin typeface="Arial" panose="020B0604020202020204" pitchFamily="34" charset="0"/>
                <a:cs typeface="Arial" panose="020B0604020202020204" pitchFamily="34" charset="0"/>
              </a:rPr>
              <a:t>Open new supply routes into the NHS and ensure ethical recruitment </a:t>
            </a:r>
          </a:p>
        </p:txBody>
      </p:sp>
      <p:sp>
        <p:nvSpPr>
          <p:cNvPr id="33" name="TextBox 32">
            <a:extLst>
              <a:ext uri="{FF2B5EF4-FFF2-40B4-BE49-F238E27FC236}">
                <a16:creationId xmlns:a16="http://schemas.microsoft.com/office/drawing/2014/main" id="{DB6CB53C-DF92-94DB-5CAC-9AAA53F2AE1C}"/>
              </a:ext>
            </a:extLst>
          </p:cNvPr>
          <p:cNvSpPr txBox="1"/>
          <p:nvPr/>
        </p:nvSpPr>
        <p:spPr>
          <a:xfrm>
            <a:off x="2241780" y="3123314"/>
            <a:ext cx="1445076" cy="738664"/>
          </a:xfrm>
          <a:prstGeom prst="rect">
            <a:avLst/>
          </a:prstGeom>
          <a:noFill/>
        </p:spPr>
        <p:txBody>
          <a:bodyPr wrap="square" rtlCol="0">
            <a:spAutoFit/>
          </a:bodyPr>
          <a:lstStyle/>
          <a:p>
            <a:pPr algn="ctr"/>
            <a:r>
              <a:rPr lang="en-GB" sz="1050" b="1" dirty="0">
                <a:solidFill>
                  <a:schemeClr val="accent1"/>
                </a:solidFill>
                <a:latin typeface="Arial" panose="020B0604020202020204" pitchFamily="34" charset="0"/>
                <a:cs typeface="Arial" panose="020B0604020202020204" pitchFamily="34" charset="0"/>
              </a:rPr>
              <a:t>2. </a:t>
            </a:r>
            <a:r>
              <a:rPr lang="en-GB" sz="1050" dirty="0">
                <a:latin typeface="Arial" panose="020B0604020202020204" pitchFamily="34" charset="0"/>
                <a:cs typeface="Arial" panose="020B0604020202020204" pitchFamily="34" charset="0"/>
              </a:rPr>
              <a:t>Maximise the pool of nurses who meet the standards of the NMC</a:t>
            </a:r>
          </a:p>
        </p:txBody>
      </p:sp>
      <p:sp>
        <p:nvSpPr>
          <p:cNvPr id="34" name="TextBox 33">
            <a:extLst>
              <a:ext uri="{FF2B5EF4-FFF2-40B4-BE49-F238E27FC236}">
                <a16:creationId xmlns:a16="http://schemas.microsoft.com/office/drawing/2014/main" id="{2F8BAACD-6105-24CF-F43E-5939E94051D7}"/>
              </a:ext>
            </a:extLst>
          </p:cNvPr>
          <p:cNvSpPr txBox="1"/>
          <p:nvPr/>
        </p:nvSpPr>
        <p:spPr>
          <a:xfrm>
            <a:off x="1597347" y="2711396"/>
            <a:ext cx="997086" cy="253916"/>
          </a:xfrm>
          <a:prstGeom prst="rect">
            <a:avLst/>
          </a:prstGeom>
          <a:noFill/>
        </p:spPr>
        <p:txBody>
          <a:bodyPr wrap="square" rtlCol="0">
            <a:spAutoFit/>
          </a:bodyPr>
          <a:lstStyle/>
          <a:p>
            <a:pPr algn="ctr"/>
            <a:r>
              <a:rPr lang="en-GB" sz="1050" dirty="0">
                <a:solidFill>
                  <a:schemeClr val="accent1"/>
                </a:solidFill>
                <a:latin typeface="Arial" panose="020B0604020202020204" pitchFamily="34" charset="0"/>
                <a:cs typeface="Arial" panose="020B0604020202020204" pitchFamily="34" charset="0"/>
              </a:rPr>
              <a:t>DHSC Led</a:t>
            </a:r>
          </a:p>
        </p:txBody>
      </p:sp>
      <p:sp>
        <p:nvSpPr>
          <p:cNvPr id="35" name="Double Bracket 34">
            <a:extLst>
              <a:ext uri="{FF2B5EF4-FFF2-40B4-BE49-F238E27FC236}">
                <a16:creationId xmlns:a16="http://schemas.microsoft.com/office/drawing/2014/main" id="{FC194155-3F2A-FBAF-0F41-0B66ACAD81B9}"/>
              </a:ext>
            </a:extLst>
          </p:cNvPr>
          <p:cNvSpPr/>
          <p:nvPr/>
        </p:nvSpPr>
        <p:spPr>
          <a:xfrm>
            <a:off x="838246" y="2724171"/>
            <a:ext cx="2807063" cy="1310391"/>
          </a:xfrm>
          <a:prstGeom prst="bracketPair">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Double Bracket 35">
            <a:extLst>
              <a:ext uri="{FF2B5EF4-FFF2-40B4-BE49-F238E27FC236}">
                <a16:creationId xmlns:a16="http://schemas.microsoft.com/office/drawing/2014/main" id="{438985E3-5FC6-68CB-3EF4-4814137B8CD7}"/>
              </a:ext>
            </a:extLst>
          </p:cNvPr>
          <p:cNvSpPr/>
          <p:nvPr/>
        </p:nvSpPr>
        <p:spPr>
          <a:xfrm>
            <a:off x="3874749" y="2739475"/>
            <a:ext cx="1927410" cy="1302371"/>
          </a:xfrm>
          <a:prstGeom prst="bracketPair">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Double Bracket 36">
            <a:extLst>
              <a:ext uri="{FF2B5EF4-FFF2-40B4-BE49-F238E27FC236}">
                <a16:creationId xmlns:a16="http://schemas.microsoft.com/office/drawing/2014/main" id="{AA0B8F83-B1DE-288C-1FB0-2680A6DC6138}"/>
              </a:ext>
            </a:extLst>
          </p:cNvPr>
          <p:cNvSpPr/>
          <p:nvPr/>
        </p:nvSpPr>
        <p:spPr>
          <a:xfrm>
            <a:off x="6034283" y="2722443"/>
            <a:ext cx="4920740" cy="1341741"/>
          </a:xfrm>
          <a:prstGeom prst="bracketPair">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9" name="TextBox 38">
            <a:extLst>
              <a:ext uri="{FF2B5EF4-FFF2-40B4-BE49-F238E27FC236}">
                <a16:creationId xmlns:a16="http://schemas.microsoft.com/office/drawing/2014/main" id="{11F74503-FECD-7C95-A846-CA3CBD2EB684}"/>
              </a:ext>
            </a:extLst>
          </p:cNvPr>
          <p:cNvSpPr txBox="1"/>
          <p:nvPr/>
        </p:nvSpPr>
        <p:spPr>
          <a:xfrm>
            <a:off x="567673" y="6432351"/>
            <a:ext cx="7422781" cy="369332"/>
          </a:xfrm>
          <a:prstGeom prst="rect">
            <a:avLst/>
          </a:prstGeom>
          <a:noFill/>
        </p:spPr>
        <p:txBody>
          <a:bodyPr wrap="square">
            <a:spAutoFit/>
          </a:bodyPr>
          <a:lstStyle/>
          <a:p>
            <a:r>
              <a:rPr lang="en-GB" dirty="0">
                <a:hlinkClick r:id="rId2"/>
              </a:rPr>
              <a:t>NHS England » Nursing workforce – International recruitment</a:t>
            </a:r>
            <a:endParaRPr lang="en-GB" dirty="0"/>
          </a:p>
        </p:txBody>
      </p:sp>
    </p:spTree>
    <p:extLst>
      <p:ext uri="{BB962C8B-B14F-4D97-AF65-F5344CB8AC3E}">
        <p14:creationId xmlns:p14="http://schemas.microsoft.com/office/powerpoint/2010/main" val="18452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C5A15B9-15E2-4E92-847A-D9B8987B4CFF}"/>
              </a:ext>
            </a:extLst>
          </p:cNvPr>
          <p:cNvSpPr txBox="1">
            <a:spLocks/>
          </p:cNvSpPr>
          <p:nvPr/>
        </p:nvSpPr>
        <p:spPr>
          <a:xfrm>
            <a:off x="271498" y="377420"/>
            <a:ext cx="9387281" cy="611649"/>
          </a:xfrm>
          <a:prstGeom prst="rect">
            <a:avLst/>
          </a:prstGeom>
        </p:spPr>
        <p:txBody>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International Nursing and Midwifery Associations (INMAs)</a:t>
            </a:r>
          </a:p>
        </p:txBody>
      </p:sp>
      <p:pic>
        <p:nvPicPr>
          <p:cNvPr id="2" name="Picture 4">
            <a:extLst>
              <a:ext uri="{FF2B5EF4-FFF2-40B4-BE49-F238E27FC236}">
                <a16:creationId xmlns:a16="http://schemas.microsoft.com/office/drawing/2014/main" id="{2DADD089-9A46-0AD8-0429-7404A4786BE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71498" y="1119102"/>
            <a:ext cx="4129543" cy="4619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734894-9C14-42A5-F4C6-C503CAB22B43}"/>
              </a:ext>
            </a:extLst>
          </p:cNvPr>
          <p:cNvPicPr>
            <a:picLocks noChangeAspect="1"/>
          </p:cNvPicPr>
          <p:nvPr/>
        </p:nvPicPr>
        <p:blipFill>
          <a:blip r:embed="rId5"/>
          <a:stretch>
            <a:fillRect/>
          </a:stretch>
        </p:blipFill>
        <p:spPr>
          <a:xfrm>
            <a:off x="4302063" y="1802257"/>
            <a:ext cx="4389500" cy="4389500"/>
          </a:xfrm>
          <a:prstGeom prst="rect">
            <a:avLst/>
          </a:prstGeom>
        </p:spPr>
      </p:pic>
      <p:pic>
        <p:nvPicPr>
          <p:cNvPr id="6" name="Picture 9">
            <a:extLst>
              <a:ext uri="{FF2B5EF4-FFF2-40B4-BE49-F238E27FC236}">
                <a16:creationId xmlns:a16="http://schemas.microsoft.com/office/drawing/2014/main" id="{C9F1188A-CEF0-861F-93F8-874F1B0DC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1563" y="2504609"/>
            <a:ext cx="3082528"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E5DE6CA-5B54-3CAB-1A51-CCB37BE3CF7F}"/>
              </a:ext>
            </a:extLst>
          </p:cNvPr>
          <p:cNvSpPr txBox="1"/>
          <p:nvPr/>
        </p:nvSpPr>
        <p:spPr>
          <a:xfrm>
            <a:off x="751462" y="6245314"/>
            <a:ext cx="6094378" cy="369332"/>
          </a:xfrm>
          <a:prstGeom prst="rect">
            <a:avLst/>
          </a:prstGeom>
          <a:noFill/>
        </p:spPr>
        <p:txBody>
          <a:bodyPr wrap="square">
            <a:spAutoFit/>
          </a:bodyPr>
          <a:lstStyle/>
          <a:p>
            <a:r>
              <a:rPr lang="en-GB" dirty="0">
                <a:hlinkClick r:id="rId7"/>
              </a:rPr>
              <a:t>International recruitment | NHS Employers</a:t>
            </a:r>
            <a:endParaRPr lang="en-GB" dirty="0"/>
          </a:p>
        </p:txBody>
      </p:sp>
    </p:spTree>
    <p:extLst>
      <p:ext uri="{BB962C8B-B14F-4D97-AF65-F5344CB8AC3E}">
        <p14:creationId xmlns:p14="http://schemas.microsoft.com/office/powerpoint/2010/main" val="2439460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B00C-055B-4F56-8A92-9D269B11C4E7}"/>
              </a:ext>
            </a:extLst>
          </p:cNvPr>
          <p:cNvSpPr>
            <a:spLocks noGrp="1"/>
          </p:cNvSpPr>
          <p:nvPr>
            <p:ph type="title"/>
          </p:nvPr>
        </p:nvSpPr>
        <p:spPr>
          <a:xfrm>
            <a:off x="314326" y="271115"/>
            <a:ext cx="10641498" cy="611649"/>
          </a:xfrm>
        </p:spPr>
        <p:txBody>
          <a:bodyPr>
            <a:normAutofit/>
          </a:bodyPr>
          <a:lstStyle/>
          <a:p>
            <a:r>
              <a:rPr lang="en-GB" dirty="0">
                <a:solidFill>
                  <a:schemeClr val="tx1"/>
                </a:solidFill>
              </a:rPr>
              <a:t>NHS Support Worker Programme </a:t>
            </a:r>
          </a:p>
        </p:txBody>
      </p:sp>
      <p:pic>
        <p:nvPicPr>
          <p:cNvPr id="39" name="Picture 38">
            <a:extLst>
              <a:ext uri="{FF2B5EF4-FFF2-40B4-BE49-F238E27FC236}">
                <a16:creationId xmlns:a16="http://schemas.microsoft.com/office/drawing/2014/main" id="{D25B3AB0-7F47-A8D4-33F3-CE00A2EF91EA}"/>
              </a:ext>
            </a:extLst>
          </p:cNvPr>
          <p:cNvPicPr>
            <a:picLocks noChangeAspect="1"/>
          </p:cNvPicPr>
          <p:nvPr/>
        </p:nvPicPr>
        <p:blipFill>
          <a:blip r:embed="rId3"/>
          <a:stretch>
            <a:fillRect/>
          </a:stretch>
        </p:blipFill>
        <p:spPr>
          <a:xfrm>
            <a:off x="719237" y="882764"/>
            <a:ext cx="9387801" cy="4772345"/>
          </a:xfrm>
          <a:prstGeom prst="rect">
            <a:avLst/>
          </a:prstGeom>
        </p:spPr>
      </p:pic>
      <p:sp>
        <p:nvSpPr>
          <p:cNvPr id="3" name="TextBox 2">
            <a:extLst>
              <a:ext uri="{FF2B5EF4-FFF2-40B4-BE49-F238E27FC236}">
                <a16:creationId xmlns:a16="http://schemas.microsoft.com/office/drawing/2014/main" id="{E884DAA0-18B9-D22F-B75C-375377F68B5D}"/>
              </a:ext>
            </a:extLst>
          </p:cNvPr>
          <p:cNvSpPr txBox="1"/>
          <p:nvPr/>
        </p:nvSpPr>
        <p:spPr>
          <a:xfrm>
            <a:off x="6432414" y="5897426"/>
            <a:ext cx="6094378" cy="369332"/>
          </a:xfrm>
          <a:prstGeom prst="rect">
            <a:avLst/>
          </a:prstGeom>
          <a:noFill/>
        </p:spPr>
        <p:txBody>
          <a:bodyPr wrap="square">
            <a:spAutoFit/>
          </a:bodyPr>
          <a:lstStyle/>
          <a:p>
            <a:r>
              <a:rPr lang="en-GB" dirty="0">
                <a:hlinkClick r:id="rId4"/>
              </a:rPr>
              <a:t>NHS England » Healthcare support worker programme</a:t>
            </a:r>
            <a:endParaRPr lang="en-GB" dirty="0"/>
          </a:p>
        </p:txBody>
      </p:sp>
    </p:spTree>
    <p:extLst>
      <p:ext uri="{BB962C8B-B14F-4D97-AF65-F5344CB8AC3E}">
        <p14:creationId xmlns:p14="http://schemas.microsoft.com/office/powerpoint/2010/main" val="3531470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374F-2098-4458-9C6D-CA99373B4324}"/>
              </a:ext>
            </a:extLst>
          </p:cNvPr>
          <p:cNvSpPr>
            <a:spLocks noGrp="1"/>
          </p:cNvSpPr>
          <p:nvPr>
            <p:ph type="title"/>
          </p:nvPr>
        </p:nvSpPr>
        <p:spPr>
          <a:xfrm>
            <a:off x="367258" y="315964"/>
            <a:ext cx="10102058" cy="611649"/>
          </a:xfrm>
        </p:spPr>
        <p:txBody>
          <a:bodyPr>
            <a:normAutofit fontScale="90000"/>
          </a:bodyPr>
          <a:lstStyle/>
          <a:p>
            <a:r>
              <a:rPr lang="en-GB" sz="3200" dirty="0">
                <a:solidFill>
                  <a:schemeClr val="tx1"/>
                </a:solidFill>
                <a:latin typeface="Arial"/>
                <a:cs typeface="Arial"/>
              </a:rPr>
              <a:t>There are 11k more HCSWs employed in the NHS since Jan 2020, totalling c.156.6k, the highest observed</a:t>
            </a:r>
            <a:endParaRPr lang="en-GB" sz="3200" dirty="0">
              <a:solidFill>
                <a:schemeClr val="tx1"/>
              </a:solidFill>
            </a:endParaRPr>
          </a:p>
        </p:txBody>
      </p:sp>
      <p:sp>
        <p:nvSpPr>
          <p:cNvPr id="6" name="Content Placeholder 2">
            <a:extLst>
              <a:ext uri="{FF2B5EF4-FFF2-40B4-BE49-F238E27FC236}">
                <a16:creationId xmlns:a16="http://schemas.microsoft.com/office/drawing/2014/main" id="{12407136-349C-F893-D102-F4D5DB483D94}"/>
              </a:ext>
            </a:extLst>
          </p:cNvPr>
          <p:cNvSpPr txBox="1">
            <a:spLocks/>
          </p:cNvSpPr>
          <p:nvPr/>
        </p:nvSpPr>
        <p:spPr>
          <a:xfrm>
            <a:off x="949753" y="1458604"/>
            <a:ext cx="10248538" cy="45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B82AF61E-DA51-B995-EC82-64D9D7E79CE1}"/>
              </a:ext>
            </a:extLst>
          </p:cNvPr>
          <p:cNvSpPr txBox="1">
            <a:spLocks/>
          </p:cNvSpPr>
          <p:nvPr/>
        </p:nvSpPr>
        <p:spPr>
          <a:xfrm>
            <a:off x="1354145" y="2154616"/>
            <a:ext cx="10638673" cy="45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Content Placeholder 2">
            <a:extLst>
              <a:ext uri="{FF2B5EF4-FFF2-40B4-BE49-F238E27FC236}">
                <a16:creationId xmlns:a16="http://schemas.microsoft.com/office/drawing/2014/main" id="{B847E637-96D1-BD11-5961-1CCF97EA9BF4}"/>
              </a:ext>
            </a:extLst>
          </p:cNvPr>
          <p:cNvSpPr txBox="1">
            <a:spLocks/>
          </p:cNvSpPr>
          <p:nvPr/>
        </p:nvSpPr>
        <p:spPr>
          <a:xfrm>
            <a:off x="772285" y="7358415"/>
            <a:ext cx="10316289" cy="45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500" b="0" i="0" u="none" strike="noStrike" kern="1200" cap="none" spc="0" normalizeH="0" baseline="0" noProof="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ontent Placeholder 2">
            <a:extLst>
              <a:ext uri="{FF2B5EF4-FFF2-40B4-BE49-F238E27FC236}">
                <a16:creationId xmlns:a16="http://schemas.microsoft.com/office/drawing/2014/main" id="{8759F167-6209-E6A8-B5B2-89395253A64E}"/>
              </a:ext>
            </a:extLst>
          </p:cNvPr>
          <p:cNvSpPr txBox="1">
            <a:spLocks/>
          </p:cNvSpPr>
          <p:nvPr/>
        </p:nvSpPr>
        <p:spPr>
          <a:xfrm>
            <a:off x="1098224" y="6966659"/>
            <a:ext cx="10638673" cy="45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1AC8814-30BE-2998-6DA3-F0A6F79089CA}"/>
              </a:ext>
            </a:extLst>
          </p:cNvPr>
          <p:cNvSpPr txBox="1"/>
          <p:nvPr/>
        </p:nvSpPr>
        <p:spPr>
          <a:xfrm>
            <a:off x="367257" y="4832065"/>
            <a:ext cx="3167371" cy="276999"/>
          </a:xfrm>
          <a:prstGeom prst="rect">
            <a:avLst/>
          </a:prstGeom>
          <a:solidFill>
            <a:schemeClr val="accent1"/>
          </a:solidFill>
          <a:ln>
            <a:solidFill>
              <a:srgbClr val="005EB8"/>
            </a:solid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Data description</a:t>
            </a:r>
            <a:endParaRPr lang="en-GB" sz="12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31326F6-52EB-4380-BF11-0D481D113DB7}"/>
              </a:ext>
            </a:extLst>
          </p:cNvPr>
          <p:cNvSpPr txBox="1"/>
          <p:nvPr/>
        </p:nvSpPr>
        <p:spPr>
          <a:xfrm>
            <a:off x="367259" y="5109064"/>
            <a:ext cx="11457482" cy="1223412"/>
          </a:xfrm>
          <a:prstGeom prst="rect">
            <a:avLst/>
          </a:prstGeom>
          <a:noFill/>
          <a:ln>
            <a:solidFill>
              <a:srgbClr val="005EB8"/>
            </a:solidFill>
          </a:ln>
        </p:spPr>
        <p:txBody>
          <a:bodyPr wrap="square" rtlCol="0">
            <a:spAutoFit/>
          </a:bodyPr>
          <a:lstStyle/>
          <a:p>
            <a:pPr marL="285750" indent="-285750">
              <a:buFont typeface="Arial" panose="020B0604020202020204" pitchFamily="34" charset="0"/>
              <a:buChar char="•"/>
            </a:pPr>
            <a:r>
              <a:rPr lang="en-GB" sz="1050" dirty="0">
                <a:latin typeface="Arial" panose="020B0604020202020204" pitchFamily="34" charset="0"/>
                <a:cs typeface="Arial" panose="020B0604020202020204" pitchFamily="34" charset="0"/>
              </a:rPr>
              <a:t>Data source: </a:t>
            </a:r>
            <a:r>
              <a:rPr lang="en-GB" sz="1050" dirty="0">
                <a:latin typeface="Arial" panose="020B0604020202020204" pitchFamily="34" charset="0"/>
                <a:cs typeface="Arial" panose="020B0604020202020204" pitchFamily="34" charset="0"/>
                <a:hlinkClick r:id="rId3"/>
              </a:rPr>
              <a:t>NHS workforce statistics - NHS Digital</a:t>
            </a:r>
            <a:endParaRPr lang="en-GB" sz="105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050" dirty="0">
                <a:latin typeface="Arial" panose="020B0604020202020204" pitchFamily="34" charset="0"/>
                <a:cs typeface="Arial" panose="020B0604020202020204" pitchFamily="34" charset="0"/>
              </a:rPr>
              <a:t>Workforce numbers include Nursing support staff at staffing levels; Nursing Assistant / Auxiliary, Healthcare Assistant, Support Worker</a:t>
            </a:r>
          </a:p>
          <a:p>
            <a:pPr marL="285750" indent="-285750">
              <a:buFont typeface="Arial" panose="020B0604020202020204" pitchFamily="34" charset="0"/>
              <a:buChar char="•"/>
            </a:pPr>
            <a:r>
              <a:rPr lang="en-GB" sz="1050" b="1" dirty="0">
                <a:latin typeface="Arial" panose="020B0604020202020204" pitchFamily="34" charset="0"/>
                <a:cs typeface="Arial" panose="020B0604020202020204" pitchFamily="34" charset="0"/>
              </a:rPr>
              <a:t>Proxy data in place between March – October 2020 where staff supporting (student nurses/returnees) during the Covid pandemic were temporarily coded as healthcare support workers within trust systems</a:t>
            </a:r>
          </a:p>
          <a:p>
            <a:pPr marL="285750" indent="-285750">
              <a:buFont typeface="Arial" panose="020B0604020202020204" pitchFamily="34" charset="0"/>
              <a:buChar char="•"/>
            </a:pPr>
            <a:r>
              <a:rPr lang="en-GB" sz="1050" dirty="0">
                <a:latin typeface="Arial" panose="020B0604020202020204" pitchFamily="34" charset="0"/>
                <a:cs typeface="Arial" panose="020B0604020202020204" pitchFamily="34" charset="0"/>
              </a:rPr>
              <a:t>Trusts have reported on average c.3,000 healthcare support workers joining the workforce each month throughout FY22/23</a:t>
            </a:r>
          </a:p>
          <a:p>
            <a:pPr marL="285750" indent="-285750">
              <a:buFont typeface="Arial" panose="020B0604020202020204" pitchFamily="34" charset="0"/>
              <a:buChar char="•"/>
            </a:pPr>
            <a:r>
              <a:rPr lang="en-GB" sz="1050" dirty="0">
                <a:latin typeface="Arial" panose="020B0604020202020204" pitchFamily="34" charset="0"/>
                <a:cs typeface="Arial" panose="020B0604020202020204" pitchFamily="34" charset="0"/>
              </a:rPr>
              <a:t>Of the c.35,800 joiners in FY22/23</a:t>
            </a:r>
            <a:r>
              <a:rPr lang="en-GB" sz="1050" b="1" dirty="0">
                <a:latin typeface="Arial" panose="020B0604020202020204" pitchFamily="34" charset="0"/>
                <a:cs typeface="Arial" panose="020B0604020202020204" pitchFamily="34" charset="0"/>
              </a:rPr>
              <a:t>, 46% were reported to be new to healthcare</a:t>
            </a:r>
          </a:p>
          <a:p>
            <a:pPr marL="285750" indent="-285750">
              <a:buFont typeface="Arial" panose="020B0604020202020204" pitchFamily="34" charset="0"/>
              <a:buChar char="•"/>
            </a:pPr>
            <a:r>
              <a:rPr lang="en-GB" sz="1050" dirty="0">
                <a:latin typeface="Arial" panose="020B0604020202020204" pitchFamily="34" charset="0"/>
                <a:cs typeface="Arial" panose="020B0604020202020204" pitchFamily="34" charset="0"/>
              </a:rPr>
              <a:t>At February 2023 (most recent published data), there were 156,602 FTE staff in post, this compares to the previous workforce peak at March 2021 of 155,649 FTE</a:t>
            </a:r>
          </a:p>
        </p:txBody>
      </p:sp>
      <p:sp>
        <p:nvSpPr>
          <p:cNvPr id="13" name="Footer Placeholder 12">
            <a:extLst>
              <a:ext uri="{FF2B5EF4-FFF2-40B4-BE49-F238E27FC236}">
                <a16:creationId xmlns:a16="http://schemas.microsoft.com/office/drawing/2014/main" id="{E6D3D8B5-CA6F-AEB0-7110-2ED8F389EE4B}"/>
              </a:ext>
            </a:extLst>
          </p:cNvPr>
          <p:cNvSpPr>
            <a:spLocks noGrp="1"/>
          </p:cNvSpPr>
          <p:nvPr>
            <p:ph type="ftr" sz="quarter" idx="3"/>
          </p:nvPr>
        </p:nvSpPr>
        <p:spPr/>
        <p:txBody>
          <a:bodyPr/>
          <a:lstStyle/>
          <a:p>
            <a:r>
              <a:rPr lang="en-GB" dirty="0"/>
              <a:t>Healthcare support workers - Feb 2023</a:t>
            </a:r>
            <a:endParaRPr lang="en-US" dirty="0"/>
          </a:p>
        </p:txBody>
      </p:sp>
      <p:graphicFrame>
        <p:nvGraphicFramePr>
          <p:cNvPr id="3" name="Chart 2">
            <a:extLst>
              <a:ext uri="{FF2B5EF4-FFF2-40B4-BE49-F238E27FC236}">
                <a16:creationId xmlns:a16="http://schemas.microsoft.com/office/drawing/2014/main" id="{FDCD1140-E613-780F-106F-FDE3C3A2157A}"/>
              </a:ext>
            </a:extLst>
          </p:cNvPr>
          <p:cNvGraphicFramePr>
            <a:graphicFrameLocks/>
          </p:cNvGraphicFramePr>
          <p:nvPr/>
        </p:nvGraphicFramePr>
        <p:xfrm>
          <a:off x="367257" y="1135116"/>
          <a:ext cx="11457482" cy="36964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2193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A221AAF-FBDC-A48E-A157-3CE2D5C4EF87}"/>
              </a:ext>
            </a:extLst>
          </p:cNvPr>
          <p:cNvPicPr>
            <a:picLocks noChangeAspect="1"/>
          </p:cNvPicPr>
          <p:nvPr/>
        </p:nvPicPr>
        <p:blipFill>
          <a:blip r:embed="rId2"/>
          <a:stretch>
            <a:fillRect/>
          </a:stretch>
        </p:blipFill>
        <p:spPr>
          <a:xfrm>
            <a:off x="5455798" y="1054995"/>
            <a:ext cx="5484345" cy="5331745"/>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2FCD9C86-3458-D613-1910-468A8D675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61" y="2238916"/>
            <a:ext cx="2139347" cy="2843533"/>
          </a:xfrm>
          <a:prstGeom prst="rect">
            <a:avLst/>
          </a:prstGeom>
          <a:ln w="19050">
            <a:solidFill>
              <a:schemeClr val="accent1"/>
            </a:solidFill>
          </a:ln>
        </p:spPr>
      </p:pic>
      <p:pic>
        <p:nvPicPr>
          <p:cNvPr id="15" name="Picture 14" descr="Text, letter&#10;&#10;Description automatically generated">
            <a:extLst>
              <a:ext uri="{FF2B5EF4-FFF2-40B4-BE49-F238E27FC236}">
                <a16:creationId xmlns:a16="http://schemas.microsoft.com/office/drawing/2014/main" id="{F99E00FD-1F6F-F89E-AF7B-D74C0975288E}"/>
              </a:ext>
            </a:extLst>
          </p:cNvPr>
          <p:cNvPicPr>
            <a:picLocks noChangeAspect="1"/>
          </p:cNvPicPr>
          <p:nvPr/>
        </p:nvPicPr>
        <p:blipFill rotWithShape="1">
          <a:blip r:embed="rId4">
            <a:extLst>
              <a:ext uri="{28A0092B-C50C-407E-A947-70E740481C1C}">
                <a14:useLocalDpi xmlns:a14="http://schemas.microsoft.com/office/drawing/2010/main" val="0"/>
              </a:ext>
            </a:extLst>
          </a:blip>
          <a:srcRect l="6160" b="25400"/>
          <a:stretch/>
        </p:blipFill>
        <p:spPr>
          <a:xfrm>
            <a:off x="1395603" y="4093648"/>
            <a:ext cx="2162433" cy="2330752"/>
          </a:xfrm>
          <a:prstGeom prst="rect">
            <a:avLst/>
          </a:prstGeom>
          <a:ln w="19050">
            <a:solidFill>
              <a:schemeClr val="accent1"/>
            </a:solidFill>
          </a:ln>
        </p:spPr>
      </p:pic>
      <p:pic>
        <p:nvPicPr>
          <p:cNvPr id="18" name="Picture 17" descr="Text&#10;&#10;Description automatically generated with medium confidence">
            <a:extLst>
              <a:ext uri="{FF2B5EF4-FFF2-40B4-BE49-F238E27FC236}">
                <a16:creationId xmlns:a16="http://schemas.microsoft.com/office/drawing/2014/main" id="{72C04435-584F-A7E6-7685-6386625301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997" y="2581804"/>
            <a:ext cx="1938701" cy="2561731"/>
          </a:xfrm>
          <a:prstGeom prst="rect">
            <a:avLst/>
          </a:prstGeom>
          <a:ln w="19050">
            <a:solidFill>
              <a:schemeClr val="accent1"/>
            </a:solidFill>
          </a:ln>
        </p:spPr>
      </p:pic>
      <p:pic>
        <p:nvPicPr>
          <p:cNvPr id="5" name="Picture 4">
            <a:extLst>
              <a:ext uri="{FF2B5EF4-FFF2-40B4-BE49-F238E27FC236}">
                <a16:creationId xmlns:a16="http://schemas.microsoft.com/office/drawing/2014/main" id="{EA3BE420-BE3A-040D-07CD-13D16D547A9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68821" y="202939"/>
            <a:ext cx="6116779" cy="1388052"/>
          </a:xfrm>
          <a:prstGeom prst="rect">
            <a:avLst/>
          </a:prstGeom>
        </p:spPr>
      </p:pic>
      <p:sp>
        <p:nvSpPr>
          <p:cNvPr id="3" name="TextBox 2">
            <a:extLst>
              <a:ext uri="{FF2B5EF4-FFF2-40B4-BE49-F238E27FC236}">
                <a16:creationId xmlns:a16="http://schemas.microsoft.com/office/drawing/2014/main" id="{3F8A5825-E4D4-AF2E-9E81-3A3B78F14E8A}"/>
              </a:ext>
            </a:extLst>
          </p:cNvPr>
          <p:cNvSpPr txBox="1"/>
          <p:nvPr/>
        </p:nvSpPr>
        <p:spPr>
          <a:xfrm>
            <a:off x="4075889" y="6239734"/>
            <a:ext cx="8023555" cy="369332"/>
          </a:xfrm>
          <a:prstGeom prst="rect">
            <a:avLst/>
          </a:prstGeom>
          <a:noFill/>
        </p:spPr>
        <p:txBody>
          <a:bodyPr wrap="square">
            <a:spAutoFit/>
          </a:bodyPr>
          <a:lstStyle/>
          <a:p>
            <a:r>
              <a:rPr lang="en-GB" dirty="0">
                <a:hlinkClick r:id="rId7"/>
              </a:rPr>
              <a:t>NHS England » Three year delivery plan for maternity and neonatal services</a:t>
            </a:r>
            <a:endParaRPr lang="en-GB" dirty="0"/>
          </a:p>
        </p:txBody>
      </p:sp>
    </p:spTree>
    <p:extLst>
      <p:ext uri="{BB962C8B-B14F-4D97-AF65-F5344CB8AC3E}">
        <p14:creationId xmlns:p14="http://schemas.microsoft.com/office/powerpoint/2010/main" val="1185524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45D5AD-2488-48A3-823C-97BC2EEE76CF}"/>
              </a:ext>
            </a:extLst>
          </p:cNvPr>
          <p:cNvSpPr/>
          <p:nvPr/>
        </p:nvSpPr>
        <p:spPr>
          <a:xfrm>
            <a:off x="119269" y="220053"/>
            <a:ext cx="89893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Three Year Maternity</a:t>
            </a:r>
            <a:r>
              <a:rPr lang="en-GB" sz="2800" b="1" dirty="0">
                <a:latin typeface="Arial" panose="020B0604020202020204" pitchFamily="34" charset="0"/>
                <a:cs typeface="Arial" panose="020B0604020202020204" pitchFamily="34" charset="0"/>
              </a:rPr>
              <a:t> &amp; Neonatal</a:t>
            </a:r>
            <a:r>
              <a:rPr kumimoji="0" lang="en-GB"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Delivery Plan</a:t>
            </a: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BFD572E-B471-0CB6-4B4F-EB67C626901D}"/>
              </a:ext>
            </a:extLst>
          </p:cNvPr>
          <p:cNvGrpSpPr/>
          <p:nvPr/>
        </p:nvGrpSpPr>
        <p:grpSpPr>
          <a:xfrm>
            <a:off x="314798" y="1986526"/>
            <a:ext cx="769316" cy="767788"/>
            <a:chOff x="239705" y="1001806"/>
            <a:chExt cx="896009" cy="894229"/>
          </a:xfrm>
        </p:grpSpPr>
        <p:pic>
          <p:nvPicPr>
            <p:cNvPr id="4" name="Picture 3" descr="Icon&#10;&#10;Description automatically generated">
              <a:extLst>
                <a:ext uri="{FF2B5EF4-FFF2-40B4-BE49-F238E27FC236}">
                  <a16:creationId xmlns:a16="http://schemas.microsoft.com/office/drawing/2014/main" id="{568EE579-BBCF-07BD-D402-08B32B0F5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05" y="1001806"/>
              <a:ext cx="896009" cy="894229"/>
            </a:xfrm>
            <a:prstGeom prst="rect">
              <a:avLst/>
            </a:prstGeom>
          </p:spPr>
        </p:pic>
        <p:sp>
          <p:nvSpPr>
            <p:cNvPr id="6" name="TextBox 5">
              <a:extLst>
                <a:ext uri="{FF2B5EF4-FFF2-40B4-BE49-F238E27FC236}">
                  <a16:creationId xmlns:a16="http://schemas.microsoft.com/office/drawing/2014/main" id="{4F8C18AA-16BC-EF24-A2DA-4E3B36DDD158}"/>
                </a:ext>
              </a:extLst>
            </p:cNvPr>
            <p:cNvSpPr txBox="1"/>
            <p:nvPr/>
          </p:nvSpPr>
          <p:spPr>
            <a:xfrm>
              <a:off x="239705" y="1001806"/>
              <a:ext cx="896009" cy="894229"/>
            </a:xfrm>
            <a:prstGeom prst="rect">
              <a:avLst/>
            </a:prstGeom>
            <a:noFill/>
          </p:spPr>
          <p:txBody>
            <a:bodyPr wrap="square" rtlCol="0" anchor="ctr" anchorCtr="0">
              <a:noAutofit/>
            </a:bodyPr>
            <a:lstStyle/>
            <a:p>
              <a:pPr algn="ctr"/>
              <a:r>
                <a:rPr lang="en-GB" sz="3200" b="1" dirty="0">
                  <a:solidFill>
                    <a:srgbClr val="F7B15C"/>
                  </a:solidFill>
                  <a:latin typeface="Arial" panose="020B0604020202020204" pitchFamily="34" charset="0"/>
                  <a:cs typeface="Arial" panose="020B0604020202020204" pitchFamily="34" charset="0"/>
                </a:rPr>
                <a:t>1</a:t>
              </a:r>
            </a:p>
          </p:txBody>
        </p:sp>
      </p:grpSp>
      <p:sp>
        <p:nvSpPr>
          <p:cNvPr id="9" name="TextBox 8">
            <a:extLst>
              <a:ext uri="{FF2B5EF4-FFF2-40B4-BE49-F238E27FC236}">
                <a16:creationId xmlns:a16="http://schemas.microsoft.com/office/drawing/2014/main" id="{36C3979C-E1FC-A845-9387-417895891832}"/>
              </a:ext>
            </a:extLst>
          </p:cNvPr>
          <p:cNvSpPr txBox="1"/>
          <p:nvPr/>
        </p:nvSpPr>
        <p:spPr>
          <a:xfrm>
            <a:off x="1084114" y="1986526"/>
            <a:ext cx="4913575" cy="767788"/>
          </a:xfrm>
          <a:prstGeom prst="rect">
            <a:avLst/>
          </a:prstGeom>
          <a:noFill/>
        </p:spPr>
        <p:txBody>
          <a:bodyPr wrap="square" lIns="144000" anchor="ctr" anchorCtr="0">
            <a:noAutofit/>
          </a:bodyPr>
          <a:lstStyle/>
          <a:p>
            <a:pPr algn="l"/>
            <a:r>
              <a:rPr lang="en-GB" b="1" dirty="0">
                <a:latin typeface="Arial"/>
                <a:cs typeface="Arial"/>
              </a:rPr>
              <a:t>Listening to and working with women and families with compassion</a:t>
            </a:r>
          </a:p>
        </p:txBody>
      </p:sp>
      <p:cxnSp>
        <p:nvCxnSpPr>
          <p:cNvPr id="10" name="Straight Connector 9">
            <a:extLst>
              <a:ext uri="{FF2B5EF4-FFF2-40B4-BE49-F238E27FC236}">
                <a16:creationId xmlns:a16="http://schemas.microsoft.com/office/drawing/2014/main" id="{6CE43824-6E95-5BC2-F31C-108178485ADC}"/>
              </a:ext>
            </a:extLst>
          </p:cNvPr>
          <p:cNvCxnSpPr>
            <a:cxnSpLocks/>
          </p:cNvCxnSpPr>
          <p:nvPr/>
        </p:nvCxnSpPr>
        <p:spPr>
          <a:xfrm>
            <a:off x="6095999" y="1874808"/>
            <a:ext cx="0" cy="47631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31891A-F4EA-94D2-5ACE-12A77B2BE16A}"/>
              </a:ext>
            </a:extLst>
          </p:cNvPr>
          <p:cNvCxnSpPr/>
          <p:nvPr/>
        </p:nvCxnSpPr>
        <p:spPr>
          <a:xfrm>
            <a:off x="314798" y="4078666"/>
            <a:ext cx="11399491" cy="537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8AD38C2-8CF4-07B6-FDBC-A4ADE0BDD9DF}"/>
              </a:ext>
            </a:extLst>
          </p:cNvPr>
          <p:cNvGrpSpPr/>
          <p:nvPr/>
        </p:nvGrpSpPr>
        <p:grpSpPr>
          <a:xfrm>
            <a:off x="314798" y="4341492"/>
            <a:ext cx="769316" cy="767788"/>
            <a:chOff x="239705" y="1001806"/>
            <a:chExt cx="896009" cy="894229"/>
          </a:xfrm>
        </p:grpSpPr>
        <p:pic>
          <p:nvPicPr>
            <p:cNvPr id="15" name="Picture 14" descr="Icon&#10;&#10;Description automatically generated">
              <a:extLst>
                <a:ext uri="{FF2B5EF4-FFF2-40B4-BE49-F238E27FC236}">
                  <a16:creationId xmlns:a16="http://schemas.microsoft.com/office/drawing/2014/main" id="{97C099A1-5CBA-67CA-1BB0-8FF175AD3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05" y="1001806"/>
              <a:ext cx="896009" cy="894229"/>
            </a:xfrm>
            <a:prstGeom prst="rect">
              <a:avLst/>
            </a:prstGeom>
          </p:spPr>
        </p:pic>
        <p:sp>
          <p:nvSpPr>
            <p:cNvPr id="16" name="TextBox 15">
              <a:extLst>
                <a:ext uri="{FF2B5EF4-FFF2-40B4-BE49-F238E27FC236}">
                  <a16:creationId xmlns:a16="http://schemas.microsoft.com/office/drawing/2014/main" id="{F9A71757-FAFE-96E3-EC75-C9C7CBFDC88E}"/>
                </a:ext>
              </a:extLst>
            </p:cNvPr>
            <p:cNvSpPr txBox="1"/>
            <p:nvPr/>
          </p:nvSpPr>
          <p:spPr>
            <a:xfrm>
              <a:off x="239705" y="1001806"/>
              <a:ext cx="896009" cy="894229"/>
            </a:xfrm>
            <a:prstGeom prst="rect">
              <a:avLst/>
            </a:prstGeom>
            <a:noFill/>
          </p:spPr>
          <p:txBody>
            <a:bodyPr wrap="square" rtlCol="0" anchor="ctr" anchorCtr="0">
              <a:noAutofit/>
            </a:bodyPr>
            <a:lstStyle/>
            <a:p>
              <a:pPr algn="ctr"/>
              <a:r>
                <a:rPr lang="en-GB" sz="3200" b="1" dirty="0">
                  <a:solidFill>
                    <a:srgbClr val="F7B15C"/>
                  </a:solidFill>
                  <a:latin typeface="Arial" panose="020B0604020202020204" pitchFamily="34" charset="0"/>
                  <a:cs typeface="Arial" panose="020B0604020202020204" pitchFamily="34" charset="0"/>
                </a:rPr>
                <a:t>2</a:t>
              </a:r>
            </a:p>
          </p:txBody>
        </p:sp>
      </p:grpSp>
      <p:sp>
        <p:nvSpPr>
          <p:cNvPr id="17" name="TextBox 16">
            <a:extLst>
              <a:ext uri="{FF2B5EF4-FFF2-40B4-BE49-F238E27FC236}">
                <a16:creationId xmlns:a16="http://schemas.microsoft.com/office/drawing/2014/main" id="{04125AF0-8109-1952-6CB4-74434B82691A}"/>
              </a:ext>
            </a:extLst>
          </p:cNvPr>
          <p:cNvSpPr txBox="1"/>
          <p:nvPr/>
        </p:nvSpPr>
        <p:spPr>
          <a:xfrm>
            <a:off x="1084114" y="4341492"/>
            <a:ext cx="4913575" cy="767788"/>
          </a:xfrm>
          <a:prstGeom prst="rect">
            <a:avLst/>
          </a:prstGeom>
          <a:noFill/>
        </p:spPr>
        <p:txBody>
          <a:bodyPr wrap="square" lIns="144000" anchor="ctr" anchorCtr="0">
            <a:noAutofit/>
          </a:bodyPr>
          <a:lstStyle/>
          <a:p>
            <a:pPr algn="l"/>
            <a:r>
              <a:rPr lang="en-GB" b="1" dirty="0">
                <a:latin typeface="Arial"/>
                <a:cs typeface="Arial"/>
              </a:rPr>
              <a:t>Growing, retaining, and supporting our workforce</a:t>
            </a:r>
          </a:p>
        </p:txBody>
      </p:sp>
      <p:grpSp>
        <p:nvGrpSpPr>
          <p:cNvPr id="18" name="Group 17">
            <a:extLst>
              <a:ext uri="{FF2B5EF4-FFF2-40B4-BE49-F238E27FC236}">
                <a16:creationId xmlns:a16="http://schemas.microsoft.com/office/drawing/2014/main" id="{A639E914-2946-5A04-FB03-A9C5FE85B6E2}"/>
              </a:ext>
            </a:extLst>
          </p:cNvPr>
          <p:cNvGrpSpPr/>
          <p:nvPr/>
        </p:nvGrpSpPr>
        <p:grpSpPr>
          <a:xfrm>
            <a:off x="6291528" y="1987600"/>
            <a:ext cx="769316" cy="767788"/>
            <a:chOff x="239705" y="1001806"/>
            <a:chExt cx="896009" cy="894229"/>
          </a:xfrm>
        </p:grpSpPr>
        <p:pic>
          <p:nvPicPr>
            <p:cNvPr id="19" name="Picture 18" descr="Icon&#10;&#10;Description automatically generated">
              <a:extLst>
                <a:ext uri="{FF2B5EF4-FFF2-40B4-BE49-F238E27FC236}">
                  <a16:creationId xmlns:a16="http://schemas.microsoft.com/office/drawing/2014/main" id="{4E0959B3-6251-8667-FDDD-7126E930C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05" y="1001806"/>
              <a:ext cx="896009" cy="894229"/>
            </a:xfrm>
            <a:prstGeom prst="rect">
              <a:avLst/>
            </a:prstGeom>
          </p:spPr>
        </p:pic>
        <p:sp>
          <p:nvSpPr>
            <p:cNvPr id="20" name="TextBox 19">
              <a:extLst>
                <a:ext uri="{FF2B5EF4-FFF2-40B4-BE49-F238E27FC236}">
                  <a16:creationId xmlns:a16="http://schemas.microsoft.com/office/drawing/2014/main" id="{F5C05CC3-2D6B-F6A4-36EE-7A46B4DC6E0E}"/>
                </a:ext>
              </a:extLst>
            </p:cNvPr>
            <p:cNvSpPr txBox="1"/>
            <p:nvPr/>
          </p:nvSpPr>
          <p:spPr>
            <a:xfrm>
              <a:off x="239705" y="1001806"/>
              <a:ext cx="896009" cy="894229"/>
            </a:xfrm>
            <a:prstGeom prst="rect">
              <a:avLst/>
            </a:prstGeom>
            <a:noFill/>
          </p:spPr>
          <p:txBody>
            <a:bodyPr wrap="square" rtlCol="0" anchor="ctr" anchorCtr="0">
              <a:noAutofit/>
            </a:bodyPr>
            <a:lstStyle/>
            <a:p>
              <a:pPr algn="ctr"/>
              <a:r>
                <a:rPr lang="en-GB" sz="3200" b="1" dirty="0">
                  <a:solidFill>
                    <a:srgbClr val="F7B15C"/>
                  </a:solidFill>
                  <a:latin typeface="Arial" panose="020B0604020202020204" pitchFamily="34" charset="0"/>
                  <a:cs typeface="Arial" panose="020B0604020202020204" pitchFamily="34" charset="0"/>
                </a:rPr>
                <a:t>3</a:t>
              </a:r>
            </a:p>
          </p:txBody>
        </p:sp>
      </p:grpSp>
      <p:sp>
        <p:nvSpPr>
          <p:cNvPr id="21" name="TextBox 20">
            <a:extLst>
              <a:ext uri="{FF2B5EF4-FFF2-40B4-BE49-F238E27FC236}">
                <a16:creationId xmlns:a16="http://schemas.microsoft.com/office/drawing/2014/main" id="{2D0706AA-C106-23D6-2F22-F8A325E04DB4}"/>
              </a:ext>
            </a:extLst>
          </p:cNvPr>
          <p:cNvSpPr txBox="1"/>
          <p:nvPr/>
        </p:nvSpPr>
        <p:spPr>
          <a:xfrm>
            <a:off x="7060844" y="1987600"/>
            <a:ext cx="4913575" cy="767788"/>
          </a:xfrm>
          <a:prstGeom prst="rect">
            <a:avLst/>
          </a:prstGeom>
          <a:noFill/>
        </p:spPr>
        <p:txBody>
          <a:bodyPr wrap="square" lIns="144000" anchor="ctr" anchorCtr="0">
            <a:noAutofit/>
          </a:bodyPr>
          <a:lstStyle/>
          <a:p>
            <a:pPr algn="l"/>
            <a:r>
              <a:rPr lang="en-GB" b="1" dirty="0">
                <a:latin typeface="Arial"/>
                <a:cs typeface="Arial"/>
              </a:rPr>
              <a:t>Developing and sustaining a culture of safety, learning, and support</a:t>
            </a:r>
          </a:p>
        </p:txBody>
      </p:sp>
      <p:grpSp>
        <p:nvGrpSpPr>
          <p:cNvPr id="22" name="Group 21">
            <a:extLst>
              <a:ext uri="{FF2B5EF4-FFF2-40B4-BE49-F238E27FC236}">
                <a16:creationId xmlns:a16="http://schemas.microsoft.com/office/drawing/2014/main" id="{031ED4C3-85DD-4AF0-AC03-E1B3B40DE5DA}"/>
              </a:ext>
            </a:extLst>
          </p:cNvPr>
          <p:cNvGrpSpPr/>
          <p:nvPr/>
        </p:nvGrpSpPr>
        <p:grpSpPr>
          <a:xfrm>
            <a:off x="6291526" y="4341492"/>
            <a:ext cx="769316" cy="767788"/>
            <a:chOff x="239705" y="1001806"/>
            <a:chExt cx="896009" cy="894229"/>
          </a:xfrm>
        </p:grpSpPr>
        <p:pic>
          <p:nvPicPr>
            <p:cNvPr id="23" name="Picture 22" descr="Icon&#10;&#10;Description automatically generated">
              <a:extLst>
                <a:ext uri="{FF2B5EF4-FFF2-40B4-BE49-F238E27FC236}">
                  <a16:creationId xmlns:a16="http://schemas.microsoft.com/office/drawing/2014/main" id="{599D36EC-C4CB-D54D-401A-7022091E8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05" y="1001806"/>
              <a:ext cx="896009" cy="894229"/>
            </a:xfrm>
            <a:prstGeom prst="rect">
              <a:avLst/>
            </a:prstGeom>
          </p:spPr>
        </p:pic>
        <p:sp>
          <p:nvSpPr>
            <p:cNvPr id="24" name="TextBox 23">
              <a:extLst>
                <a:ext uri="{FF2B5EF4-FFF2-40B4-BE49-F238E27FC236}">
                  <a16:creationId xmlns:a16="http://schemas.microsoft.com/office/drawing/2014/main" id="{135285E7-382F-17A5-38C0-70249E2F475A}"/>
                </a:ext>
              </a:extLst>
            </p:cNvPr>
            <p:cNvSpPr txBox="1"/>
            <p:nvPr/>
          </p:nvSpPr>
          <p:spPr>
            <a:xfrm>
              <a:off x="239705" y="1001806"/>
              <a:ext cx="896009" cy="894229"/>
            </a:xfrm>
            <a:prstGeom prst="rect">
              <a:avLst/>
            </a:prstGeom>
            <a:noFill/>
          </p:spPr>
          <p:txBody>
            <a:bodyPr wrap="square" rtlCol="0" anchor="ctr" anchorCtr="0">
              <a:noAutofit/>
            </a:bodyPr>
            <a:lstStyle/>
            <a:p>
              <a:pPr algn="ctr"/>
              <a:r>
                <a:rPr lang="en-GB" sz="3200" b="1" dirty="0">
                  <a:solidFill>
                    <a:srgbClr val="F7B15C"/>
                  </a:solidFill>
                  <a:latin typeface="Arial" panose="020B0604020202020204" pitchFamily="34" charset="0"/>
                  <a:cs typeface="Arial" panose="020B0604020202020204" pitchFamily="34" charset="0"/>
                </a:rPr>
                <a:t>4</a:t>
              </a:r>
            </a:p>
          </p:txBody>
        </p:sp>
      </p:grpSp>
      <p:sp>
        <p:nvSpPr>
          <p:cNvPr id="25" name="TextBox 24">
            <a:extLst>
              <a:ext uri="{FF2B5EF4-FFF2-40B4-BE49-F238E27FC236}">
                <a16:creationId xmlns:a16="http://schemas.microsoft.com/office/drawing/2014/main" id="{36DBE720-15B4-4CD0-209C-60CBE2FCE375}"/>
              </a:ext>
            </a:extLst>
          </p:cNvPr>
          <p:cNvSpPr txBox="1"/>
          <p:nvPr/>
        </p:nvSpPr>
        <p:spPr>
          <a:xfrm>
            <a:off x="7060842" y="4341492"/>
            <a:ext cx="4913575" cy="767788"/>
          </a:xfrm>
          <a:prstGeom prst="rect">
            <a:avLst/>
          </a:prstGeom>
          <a:noFill/>
        </p:spPr>
        <p:txBody>
          <a:bodyPr wrap="square" lIns="144000" anchor="ctr" anchorCtr="0">
            <a:noAutofit/>
          </a:bodyPr>
          <a:lstStyle/>
          <a:p>
            <a:pPr algn="l"/>
            <a:r>
              <a:rPr lang="en-GB" b="1" dirty="0">
                <a:latin typeface="Arial"/>
                <a:cs typeface="Arial"/>
              </a:rPr>
              <a:t>Standards and structures that underpin safer, more personalised, and more equitable care</a:t>
            </a:r>
          </a:p>
        </p:txBody>
      </p:sp>
      <p:sp>
        <p:nvSpPr>
          <p:cNvPr id="27" name="TextBox 26">
            <a:extLst>
              <a:ext uri="{FF2B5EF4-FFF2-40B4-BE49-F238E27FC236}">
                <a16:creationId xmlns:a16="http://schemas.microsoft.com/office/drawing/2014/main" id="{0EED345D-1702-A80A-33B9-69A61B2EC446}"/>
              </a:ext>
            </a:extLst>
          </p:cNvPr>
          <p:cNvSpPr txBox="1"/>
          <p:nvPr/>
        </p:nvSpPr>
        <p:spPr>
          <a:xfrm>
            <a:off x="1084112" y="2754314"/>
            <a:ext cx="4913575" cy="1164147"/>
          </a:xfrm>
          <a:prstGeom prst="rect">
            <a:avLst/>
          </a:prstGeom>
          <a:noFill/>
        </p:spPr>
        <p:txBody>
          <a:bodyPr wrap="square" tIns="144000" rtlCol="0">
            <a:spAutoFit/>
          </a:bodyPr>
          <a:lstStyle/>
          <a:p>
            <a:pPr marL="342900" indent="-342900">
              <a:lnSpc>
                <a:spcPct val="114000"/>
              </a:lnSpc>
              <a:spcAft>
                <a:spcPts val="600"/>
              </a:spcAft>
              <a:buFont typeface="+mj-lt"/>
              <a:buAutoNum type="arabicPeriod"/>
            </a:pPr>
            <a:r>
              <a:rPr lang="en-GB" sz="1600" dirty="0">
                <a:solidFill>
                  <a:schemeClr val="tx1"/>
                </a:solidFill>
                <a:latin typeface="Arial" panose="020B0604020202020204" pitchFamily="34" charset="0"/>
                <a:cs typeface="Arial" panose="020B0604020202020204" pitchFamily="34" charset="0"/>
              </a:rPr>
              <a:t>Care that is personalised</a:t>
            </a:r>
          </a:p>
          <a:p>
            <a:pPr marL="342900" indent="-342900">
              <a:lnSpc>
                <a:spcPct val="114000"/>
              </a:lnSpc>
              <a:spcAft>
                <a:spcPts val="600"/>
              </a:spcAft>
              <a:buFont typeface="+mj-lt"/>
              <a:buAutoNum type="arabicPeriod"/>
            </a:pPr>
            <a:r>
              <a:rPr lang="en-GB" sz="1600" dirty="0">
                <a:solidFill>
                  <a:schemeClr val="tx1"/>
                </a:solidFill>
                <a:latin typeface="Arial" panose="020B0604020202020204" pitchFamily="34" charset="0"/>
                <a:cs typeface="Arial" panose="020B0604020202020204" pitchFamily="34" charset="0"/>
              </a:rPr>
              <a:t>Improve equity for mothers and babies</a:t>
            </a:r>
          </a:p>
          <a:p>
            <a:pPr marL="342900" indent="-342900">
              <a:lnSpc>
                <a:spcPct val="114000"/>
              </a:lnSpc>
              <a:spcAft>
                <a:spcPts val="600"/>
              </a:spcAft>
              <a:buFont typeface="+mj-lt"/>
              <a:buAutoNum type="arabicPeriod"/>
            </a:pPr>
            <a:r>
              <a:rPr lang="en-GB" sz="1600" dirty="0">
                <a:solidFill>
                  <a:schemeClr val="tx1"/>
                </a:solidFill>
                <a:latin typeface="Arial" panose="020B0604020202020204" pitchFamily="34" charset="0"/>
                <a:cs typeface="Arial" panose="020B0604020202020204" pitchFamily="34" charset="0"/>
              </a:rPr>
              <a:t>Work with service users to improve care</a:t>
            </a:r>
          </a:p>
        </p:txBody>
      </p:sp>
      <p:sp>
        <p:nvSpPr>
          <p:cNvPr id="28" name="TextBox 27">
            <a:extLst>
              <a:ext uri="{FF2B5EF4-FFF2-40B4-BE49-F238E27FC236}">
                <a16:creationId xmlns:a16="http://schemas.microsoft.com/office/drawing/2014/main" id="{60BD0CB8-2AE8-6C92-4E68-89DE7A0E4FB2}"/>
              </a:ext>
            </a:extLst>
          </p:cNvPr>
          <p:cNvSpPr txBox="1"/>
          <p:nvPr/>
        </p:nvSpPr>
        <p:spPr>
          <a:xfrm>
            <a:off x="1084113" y="5107161"/>
            <a:ext cx="4913575" cy="1164147"/>
          </a:xfrm>
          <a:prstGeom prst="rect">
            <a:avLst/>
          </a:prstGeom>
          <a:noFill/>
        </p:spPr>
        <p:txBody>
          <a:bodyPr wrap="square" tIns="144000" rtlCol="0">
            <a:spAutoFit/>
          </a:bodyPr>
          <a:lstStyle/>
          <a:p>
            <a:pPr marL="342900" indent="-342900">
              <a:lnSpc>
                <a:spcPct val="114000"/>
              </a:lnSpc>
              <a:spcAft>
                <a:spcPts val="600"/>
              </a:spcAft>
              <a:buFont typeface="+mj-lt"/>
              <a:buAutoNum type="arabicPeriod" startAt="4"/>
            </a:pPr>
            <a:r>
              <a:rPr lang="en-GB" sz="1600" dirty="0">
                <a:solidFill>
                  <a:schemeClr val="tx1"/>
                </a:solidFill>
                <a:latin typeface="Arial" panose="020B0604020202020204" pitchFamily="34" charset="0"/>
                <a:cs typeface="Arial" panose="020B0604020202020204" pitchFamily="34" charset="0"/>
              </a:rPr>
              <a:t>Grow our workforce</a:t>
            </a:r>
          </a:p>
          <a:p>
            <a:pPr marL="342900" indent="-342900">
              <a:lnSpc>
                <a:spcPct val="114000"/>
              </a:lnSpc>
              <a:spcAft>
                <a:spcPts val="600"/>
              </a:spcAft>
              <a:buFont typeface="+mj-lt"/>
              <a:buAutoNum type="arabicPeriod" startAt="4"/>
            </a:pPr>
            <a:r>
              <a:rPr lang="en-GB" sz="1600" dirty="0">
                <a:solidFill>
                  <a:schemeClr val="tx1"/>
                </a:solidFill>
                <a:latin typeface="Arial" panose="020B0604020202020204" pitchFamily="34" charset="0"/>
                <a:cs typeface="Arial" panose="020B0604020202020204" pitchFamily="34" charset="0"/>
              </a:rPr>
              <a:t>Value and retain our workforce</a:t>
            </a:r>
          </a:p>
          <a:p>
            <a:pPr marL="342900" indent="-342900">
              <a:lnSpc>
                <a:spcPct val="114000"/>
              </a:lnSpc>
              <a:spcAft>
                <a:spcPts val="600"/>
              </a:spcAft>
              <a:buFont typeface="+mj-lt"/>
              <a:buAutoNum type="arabicPeriod" startAt="4"/>
            </a:pPr>
            <a:r>
              <a:rPr lang="en-GB" sz="1600" dirty="0">
                <a:solidFill>
                  <a:schemeClr val="tx1"/>
                </a:solidFill>
                <a:latin typeface="Arial" panose="020B0604020202020204" pitchFamily="34" charset="0"/>
                <a:cs typeface="Arial" panose="020B0604020202020204" pitchFamily="34" charset="0"/>
              </a:rPr>
              <a:t>Invest in skills</a:t>
            </a:r>
          </a:p>
        </p:txBody>
      </p:sp>
      <p:sp>
        <p:nvSpPr>
          <p:cNvPr id="30" name="Rectangle 29">
            <a:extLst>
              <a:ext uri="{FF2B5EF4-FFF2-40B4-BE49-F238E27FC236}">
                <a16:creationId xmlns:a16="http://schemas.microsoft.com/office/drawing/2014/main" id="{E5D0B665-87D6-9480-A6F4-A841E9E3E209}"/>
              </a:ext>
            </a:extLst>
          </p:cNvPr>
          <p:cNvSpPr/>
          <p:nvPr/>
        </p:nvSpPr>
        <p:spPr>
          <a:xfrm>
            <a:off x="382731" y="1164663"/>
            <a:ext cx="11426537" cy="492993"/>
          </a:xfrm>
          <a:prstGeom prst="rect">
            <a:avLst/>
          </a:prstGeom>
          <a:solidFill>
            <a:schemeClr val="accent1">
              <a:lumMod val="20000"/>
              <a:lumOff val="80000"/>
            </a:schemeClr>
          </a:solidFill>
          <a:ln w="57150">
            <a:noFill/>
          </a:ln>
        </p:spPr>
        <p:txBody>
          <a:bodyPr wrap="square" lIns="108000" tIns="108000" rIns="108000" bIns="108000">
            <a:spAutoFit/>
          </a:bodyPr>
          <a:lstStyle/>
          <a:p>
            <a:pPr marL="0" marR="0" lvl="0" indent="0" algn="l" defTabSz="914400" rtl="0" eaLnBrk="1" fontAlgn="auto" latinLnBrk="0" hangingPunct="1">
              <a:lnSpc>
                <a:spcPct val="107000"/>
              </a:lnSpc>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plan has </a:t>
            </a:r>
            <a:r>
              <a:rPr kumimoji="0" lang="en-GB"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four themes</a:t>
            </a:r>
            <a:r>
              <a:rPr kumimoji="0" lang="en-GB"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GB"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twelve objectives</a:t>
            </a:r>
            <a:r>
              <a:rPr lang="en-GB"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3E37783E-CD44-9C6F-D225-41C9C4EB0182}"/>
              </a:ext>
            </a:extLst>
          </p:cNvPr>
          <p:cNvSpPr txBox="1"/>
          <p:nvPr/>
        </p:nvSpPr>
        <p:spPr>
          <a:xfrm>
            <a:off x="7060842" y="2754314"/>
            <a:ext cx="4913575" cy="1164147"/>
          </a:xfrm>
          <a:prstGeom prst="rect">
            <a:avLst/>
          </a:prstGeom>
          <a:noFill/>
        </p:spPr>
        <p:txBody>
          <a:bodyPr wrap="square" tIns="144000" rtlCol="0">
            <a:spAutoFit/>
          </a:bodyPr>
          <a:lstStyle/>
          <a:p>
            <a:pPr marL="342900" indent="-342900">
              <a:lnSpc>
                <a:spcPct val="114000"/>
              </a:lnSpc>
              <a:spcAft>
                <a:spcPts val="600"/>
              </a:spcAft>
              <a:buFont typeface="+mj-lt"/>
              <a:buAutoNum type="arabicPeriod" startAt="7"/>
            </a:pPr>
            <a:r>
              <a:rPr lang="en-GB" sz="1600" dirty="0">
                <a:solidFill>
                  <a:schemeClr val="tx1"/>
                </a:solidFill>
                <a:latin typeface="Arial" panose="020B0604020202020204" pitchFamily="34" charset="0"/>
                <a:cs typeface="Arial" panose="020B0604020202020204" pitchFamily="34" charset="0"/>
              </a:rPr>
              <a:t>Develop a positive safety culture</a:t>
            </a:r>
          </a:p>
          <a:p>
            <a:pPr marL="342900" indent="-342900">
              <a:lnSpc>
                <a:spcPct val="114000"/>
              </a:lnSpc>
              <a:spcAft>
                <a:spcPts val="600"/>
              </a:spcAft>
              <a:buFont typeface="+mj-lt"/>
              <a:buAutoNum type="arabicPeriod" startAt="7"/>
            </a:pPr>
            <a:r>
              <a:rPr lang="en-GB" sz="1600" dirty="0">
                <a:solidFill>
                  <a:schemeClr val="tx1"/>
                </a:solidFill>
                <a:latin typeface="Arial" panose="020B0604020202020204" pitchFamily="34" charset="0"/>
                <a:cs typeface="Arial" panose="020B0604020202020204" pitchFamily="34" charset="0"/>
              </a:rPr>
              <a:t>Learning and improving</a:t>
            </a:r>
          </a:p>
          <a:p>
            <a:pPr marL="342900" indent="-342900">
              <a:lnSpc>
                <a:spcPct val="114000"/>
              </a:lnSpc>
              <a:spcAft>
                <a:spcPts val="600"/>
              </a:spcAft>
              <a:buFont typeface="+mj-lt"/>
              <a:buAutoNum type="arabicPeriod" startAt="7"/>
            </a:pPr>
            <a:r>
              <a:rPr lang="en-GB" sz="1600" dirty="0">
                <a:solidFill>
                  <a:schemeClr val="tx1"/>
                </a:solidFill>
                <a:latin typeface="Arial" panose="020B0604020202020204" pitchFamily="34" charset="0"/>
                <a:cs typeface="Arial" panose="020B0604020202020204" pitchFamily="34" charset="0"/>
              </a:rPr>
              <a:t>Support and oversight</a:t>
            </a:r>
          </a:p>
        </p:txBody>
      </p:sp>
      <p:sp>
        <p:nvSpPr>
          <p:cNvPr id="32" name="TextBox 31">
            <a:extLst>
              <a:ext uri="{FF2B5EF4-FFF2-40B4-BE49-F238E27FC236}">
                <a16:creationId xmlns:a16="http://schemas.microsoft.com/office/drawing/2014/main" id="{337421A0-CA09-7D0E-EED7-2459DD730FE7}"/>
              </a:ext>
            </a:extLst>
          </p:cNvPr>
          <p:cNvSpPr txBox="1"/>
          <p:nvPr/>
        </p:nvSpPr>
        <p:spPr>
          <a:xfrm>
            <a:off x="7060842" y="5108206"/>
            <a:ext cx="4913575" cy="1444865"/>
          </a:xfrm>
          <a:prstGeom prst="rect">
            <a:avLst/>
          </a:prstGeom>
          <a:noFill/>
        </p:spPr>
        <p:txBody>
          <a:bodyPr wrap="square" tIns="144000" rtlCol="0">
            <a:spAutoFit/>
          </a:bodyPr>
          <a:lstStyle/>
          <a:p>
            <a:pPr marL="342900" indent="-342900">
              <a:lnSpc>
                <a:spcPct val="114000"/>
              </a:lnSpc>
              <a:spcAft>
                <a:spcPts val="600"/>
              </a:spcAft>
              <a:buFont typeface="+mj-lt"/>
              <a:buAutoNum type="arabicPeriod" startAt="10"/>
            </a:pPr>
            <a:r>
              <a:rPr lang="en-GB" sz="1600" dirty="0">
                <a:solidFill>
                  <a:schemeClr val="tx1"/>
                </a:solidFill>
                <a:latin typeface="Arial" panose="020B0604020202020204" pitchFamily="34" charset="0"/>
                <a:cs typeface="Arial" panose="020B0604020202020204" pitchFamily="34" charset="0"/>
              </a:rPr>
              <a:t>Standards to ensure best practice</a:t>
            </a:r>
          </a:p>
          <a:p>
            <a:pPr marL="342900" indent="-342900">
              <a:lnSpc>
                <a:spcPct val="114000"/>
              </a:lnSpc>
              <a:spcAft>
                <a:spcPts val="600"/>
              </a:spcAft>
              <a:buFont typeface="+mj-lt"/>
              <a:buAutoNum type="arabicPeriod" startAt="10"/>
            </a:pPr>
            <a:r>
              <a:rPr lang="en-GB" sz="1600" dirty="0">
                <a:solidFill>
                  <a:schemeClr val="tx1"/>
                </a:solidFill>
                <a:latin typeface="Arial" panose="020B0604020202020204" pitchFamily="34" charset="0"/>
                <a:cs typeface="Arial" panose="020B0604020202020204" pitchFamily="34" charset="0"/>
              </a:rPr>
              <a:t>Data to inform learning</a:t>
            </a:r>
          </a:p>
          <a:p>
            <a:pPr marL="342900" indent="-342900">
              <a:lnSpc>
                <a:spcPct val="114000"/>
              </a:lnSpc>
              <a:spcAft>
                <a:spcPts val="600"/>
              </a:spcAft>
              <a:buFont typeface="+mj-lt"/>
              <a:buAutoNum type="arabicPeriod" startAt="10"/>
            </a:pPr>
            <a:r>
              <a:rPr lang="en-GB" sz="1600" dirty="0">
                <a:solidFill>
                  <a:schemeClr val="tx1"/>
                </a:solidFill>
                <a:latin typeface="Arial" panose="020B0604020202020204" pitchFamily="34" charset="0"/>
                <a:cs typeface="Arial" panose="020B0604020202020204" pitchFamily="34" charset="0"/>
              </a:rPr>
              <a:t>Make better use of digital technology in maternity and neonatal services</a:t>
            </a:r>
          </a:p>
        </p:txBody>
      </p:sp>
    </p:spTree>
    <p:extLst>
      <p:ext uri="{BB962C8B-B14F-4D97-AF65-F5344CB8AC3E}">
        <p14:creationId xmlns:p14="http://schemas.microsoft.com/office/powerpoint/2010/main" val="1130724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8CDDE-81C4-6854-2F36-648A2B54CC0C}"/>
              </a:ext>
            </a:extLst>
          </p:cNvPr>
          <p:cNvSpPr>
            <a:spLocks noGrp="1"/>
          </p:cNvSpPr>
          <p:nvPr>
            <p:ph type="title" idx="4294967295"/>
          </p:nvPr>
        </p:nvSpPr>
        <p:spPr>
          <a:xfrm>
            <a:off x="808051" y="2183804"/>
            <a:ext cx="8679897" cy="9636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schemeClr val="tx1"/>
                </a:solidFill>
                <a:effectLst/>
                <a:uLnTx/>
                <a:uFillTx/>
                <a:latin typeface="+mn-lt"/>
                <a:ea typeface="+mn-ea"/>
                <a:cs typeface="+mn-cs"/>
              </a:rPr>
              <a:t>The role of the </a:t>
            </a:r>
            <a:br>
              <a:rPr kumimoji="0" lang="en-GB" sz="6000" b="1" i="0" u="none" strike="noStrike" kern="1200" cap="none" spc="0" normalizeH="0" baseline="0" noProof="0" dirty="0">
                <a:ln>
                  <a:noFill/>
                </a:ln>
                <a:solidFill>
                  <a:schemeClr val="tx1"/>
                </a:solidFill>
                <a:effectLst/>
                <a:uLnTx/>
                <a:uFillTx/>
                <a:latin typeface="+mn-lt"/>
                <a:ea typeface="+mn-ea"/>
                <a:cs typeface="+mn-cs"/>
              </a:rPr>
            </a:br>
            <a:r>
              <a:rPr kumimoji="0" lang="en-GB" sz="6000" b="1" i="0" u="none" strike="noStrike" kern="1200" cap="none" spc="0" normalizeH="0" baseline="0" noProof="0" dirty="0">
                <a:ln>
                  <a:noFill/>
                </a:ln>
                <a:solidFill>
                  <a:schemeClr val="tx1"/>
                </a:solidFill>
                <a:effectLst/>
                <a:uLnTx/>
                <a:uFillTx/>
                <a:latin typeface="+mn-lt"/>
                <a:ea typeface="+mn-ea"/>
                <a:cs typeface="+mn-cs"/>
              </a:rPr>
              <a:t>Chief Nursing Officer for England</a:t>
            </a:r>
          </a:p>
        </p:txBody>
      </p:sp>
    </p:spTree>
    <p:extLst>
      <p:ext uri="{BB962C8B-B14F-4D97-AF65-F5344CB8AC3E}">
        <p14:creationId xmlns:p14="http://schemas.microsoft.com/office/powerpoint/2010/main" val="362940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50C79B-EE47-3A18-A4A1-CD9C84EFB3B2}"/>
              </a:ext>
            </a:extLst>
          </p:cNvPr>
          <p:cNvSpPr txBox="1"/>
          <p:nvPr/>
        </p:nvSpPr>
        <p:spPr>
          <a:xfrm>
            <a:off x="1404257" y="1715399"/>
            <a:ext cx="3233057" cy="3970318"/>
          </a:xfrm>
          <a:prstGeom prst="rect">
            <a:avLst/>
          </a:prstGeom>
          <a:noFill/>
        </p:spPr>
        <p:txBody>
          <a:bodyPr wrap="square">
            <a:spAutoFit/>
          </a:bodyPr>
          <a:lstStyle/>
          <a:p>
            <a:pPr algn="l" rtl="0" fontAlgn="base"/>
            <a:r>
              <a:rPr lang="en-GB" sz="1800" b="0" i="0" dirty="0">
                <a:solidFill>
                  <a:srgbClr val="000000"/>
                </a:solidFill>
                <a:effectLst/>
                <a:latin typeface="Arial" panose="020B0604020202020204" pitchFamily="34" charset="0"/>
              </a:rPr>
              <a:t>Dame Ruth May is the Chief Nursing Officer for England and executive director at NHS England.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She provides clinical and professional leadership for all nurses and midwives in England, and expert clinical and workforce advice to the Government, Department of Health and Social Care and the Board of NHS England.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p:txBody>
      </p:sp>
      <p:pic>
        <p:nvPicPr>
          <p:cNvPr id="15" name="Picture 14" descr="A person in a light blue sweater&#10;&#10;Description automatically generated">
            <a:extLst>
              <a:ext uri="{FF2B5EF4-FFF2-40B4-BE49-F238E27FC236}">
                <a16:creationId xmlns:a16="http://schemas.microsoft.com/office/drawing/2014/main" id="{2EABB2DA-2E10-4D68-2E27-13918FA27A56}"/>
              </a:ext>
            </a:extLst>
          </p:cNvPr>
          <p:cNvPicPr>
            <a:picLocks noChangeAspect="1"/>
          </p:cNvPicPr>
          <p:nvPr/>
        </p:nvPicPr>
        <p:blipFill rotWithShape="1">
          <a:blip r:embed="rId3"/>
          <a:srcRect l="-1" r="-5102" b="26336"/>
          <a:stretch/>
        </p:blipFill>
        <p:spPr>
          <a:xfrm>
            <a:off x="6096000" y="1"/>
            <a:ext cx="6523262" cy="6857999"/>
          </a:xfrm>
          <a:prstGeom prst="rect">
            <a:avLst/>
          </a:prstGeom>
        </p:spPr>
      </p:pic>
    </p:spTree>
    <p:extLst>
      <p:ext uri="{BB962C8B-B14F-4D97-AF65-F5344CB8AC3E}">
        <p14:creationId xmlns:p14="http://schemas.microsoft.com/office/powerpoint/2010/main" val="166410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C423773-89DF-89F9-2097-5595E79611DE}"/>
              </a:ext>
            </a:extLst>
          </p:cNvPr>
          <p:cNvSpPr txBox="1">
            <a:spLocks/>
          </p:cNvSpPr>
          <p:nvPr/>
        </p:nvSpPr>
        <p:spPr>
          <a:xfrm>
            <a:off x="643054" y="291401"/>
            <a:ext cx="10116000" cy="454854"/>
          </a:xfrm>
          <a:prstGeom prst="rect">
            <a:avLst/>
          </a:prstGeom>
        </p:spPr>
        <p:txBody>
          <a:bodyPr lIns="91440" tIns="45720" rIns="91440" bIns="45720" anchor="t"/>
          <a:lstStyle>
            <a:lvl1pPr algn="l" defTabSz="914400" rtl="0" eaLnBrk="1" latinLnBrk="0" hangingPunct="1">
              <a:lnSpc>
                <a:spcPct val="90000"/>
              </a:lnSpc>
              <a:spcBef>
                <a:spcPct val="0"/>
              </a:spcBef>
              <a:buNone/>
              <a:defRPr sz="2200" b="1" kern="1200">
                <a:solidFill>
                  <a:srgbClr val="005EB8"/>
                </a:solidFill>
                <a:latin typeface="Arial" panose="020B0604020202020204" pitchFamily="34" charset="0"/>
                <a:ea typeface="+mj-ea"/>
                <a:cs typeface="Arial" panose="020B0604020202020204" pitchFamily="34" charset="0"/>
              </a:defRPr>
            </a:lvl1pPr>
          </a:lstStyle>
          <a:p>
            <a:pPr>
              <a:defRPr/>
            </a:pPr>
            <a:r>
              <a:rPr kumimoji="0" lang="en-GB" sz="3200" b="1" i="0" u="none" strike="noStrike" kern="1200" cap="none" spc="0" normalizeH="0" baseline="0" noProof="0" dirty="0">
                <a:ln>
                  <a:noFill/>
                </a:ln>
                <a:solidFill>
                  <a:schemeClr val="tx1"/>
                </a:solidFill>
                <a:effectLst/>
                <a:uLnTx/>
                <a:uFillTx/>
                <a:latin typeface="Arial"/>
                <a:ea typeface="+mj-ea"/>
                <a:cs typeface="Arial"/>
              </a:rPr>
              <a:t>Nursing </a:t>
            </a:r>
            <a:r>
              <a:rPr lang="en-GB" sz="3200" dirty="0">
                <a:solidFill>
                  <a:schemeClr val="tx1"/>
                </a:solidFill>
                <a:latin typeface="Arial"/>
                <a:cs typeface="Arial"/>
              </a:rPr>
              <a:t>Directorate Vision</a:t>
            </a:r>
            <a:endParaRPr lang="en-GB" sz="3200" b="0" i="0" u="none" strike="noStrike" kern="1200" cap="none" spc="0" normalizeH="0" baseline="0" noProof="0" dirty="0">
              <a:ln>
                <a:noFill/>
              </a:ln>
              <a:solidFill>
                <a:schemeClr val="tx1"/>
              </a:solidFill>
              <a:effectLst/>
              <a:uLnTx/>
              <a:uFillTx/>
            </a:endParaRPr>
          </a:p>
        </p:txBody>
      </p:sp>
      <p:sp>
        <p:nvSpPr>
          <p:cNvPr id="21" name="Rectangle 20">
            <a:extLst>
              <a:ext uri="{FF2B5EF4-FFF2-40B4-BE49-F238E27FC236}">
                <a16:creationId xmlns:a16="http://schemas.microsoft.com/office/drawing/2014/main" id="{6D7ABD90-1EF4-4CAD-8F12-8091A142BDFE}"/>
              </a:ext>
            </a:extLst>
          </p:cNvPr>
          <p:cNvSpPr/>
          <p:nvPr/>
        </p:nvSpPr>
        <p:spPr>
          <a:xfrm>
            <a:off x="431131" y="958714"/>
            <a:ext cx="11640796" cy="305281"/>
          </a:xfrm>
          <a:prstGeom prst="rect">
            <a:avLst/>
          </a:prstGeom>
          <a:solidFill>
            <a:srgbClr val="E8F6FC"/>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NHSE Purpose: </a:t>
            </a:r>
            <a:r>
              <a:rPr kumimoji="0" lang="en-GB"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 lead the NHS in England to deliver high-quality services for all</a:t>
            </a:r>
          </a:p>
        </p:txBody>
      </p:sp>
      <p:sp>
        <p:nvSpPr>
          <p:cNvPr id="23" name="Rectangle 22">
            <a:extLst>
              <a:ext uri="{FF2B5EF4-FFF2-40B4-BE49-F238E27FC236}">
                <a16:creationId xmlns:a16="http://schemas.microsoft.com/office/drawing/2014/main" id="{36CD2969-E83E-4214-B4ED-B7AF570FD850}"/>
              </a:ext>
            </a:extLst>
          </p:cNvPr>
          <p:cNvSpPr/>
          <p:nvPr/>
        </p:nvSpPr>
        <p:spPr>
          <a:xfrm>
            <a:off x="426336" y="2697556"/>
            <a:ext cx="11640796" cy="934222"/>
          </a:xfrm>
          <a:prstGeom prst="rect">
            <a:avLst/>
          </a:prstGeom>
          <a:solidFill>
            <a:srgbClr val="E8F6FC">
              <a:alpha val="5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Nursing Directorate Vision Statement</a:t>
            </a:r>
            <a:endParaRPr kumimoji="0" lang="en-GB"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provide professional leadership to the Nursing and Midwifery professions and on volunteering, setting strategic direction, national priority and policies to drive the delivery of high quality and safe care. Ensure that the nursing and midwifery voice is integral to national health and social care policy and strategy; and, working alongside the medical directorate, that clinical leadership is at the heart of NHS England.</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GB"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Working together with patients, carers and the public to transform healthcare and improve experience and outcomes for all.</a:t>
            </a:r>
            <a:endParaRPr kumimoji="0" lang="en-GB"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7" name="Rectangle 26">
            <a:extLst>
              <a:ext uri="{FF2B5EF4-FFF2-40B4-BE49-F238E27FC236}">
                <a16:creationId xmlns:a16="http://schemas.microsoft.com/office/drawing/2014/main" id="{A7414220-F138-423E-BCFE-912462F82C38}"/>
              </a:ext>
            </a:extLst>
          </p:cNvPr>
          <p:cNvSpPr/>
          <p:nvPr/>
        </p:nvSpPr>
        <p:spPr>
          <a:xfrm>
            <a:off x="421896" y="4242962"/>
            <a:ext cx="1794180" cy="2119658"/>
          </a:xfrm>
          <a:prstGeom prst="rect">
            <a:avLst/>
          </a:prstGeom>
          <a:solidFill>
            <a:srgbClr val="E8F6FC">
              <a:alpha val="50000"/>
            </a:srgbClr>
          </a:solidFill>
          <a:ln w="3175">
            <a:solidFill>
              <a:srgbClr val="29394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Aim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provide clinical and professional leadership and advice, setting national policy and strategic direction in relation to the portfolio and statutory duties. Ensure synergy with the NHS regional teams, Public Health, the Chief Nurse of Social Care and CNOs of the devolved nations. </a:t>
            </a: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79D8D5FA-4BF1-4110-BC44-3F2FA00C4DD8}"/>
              </a:ext>
            </a:extLst>
          </p:cNvPr>
          <p:cNvSpPr/>
          <p:nvPr/>
        </p:nvSpPr>
        <p:spPr>
          <a:xfrm>
            <a:off x="440366" y="1690918"/>
            <a:ext cx="11640796" cy="781116"/>
          </a:xfrm>
          <a:prstGeom prst="rect">
            <a:avLst/>
          </a:prstGeom>
          <a:solidFill>
            <a:srgbClr val="E8F6FC">
              <a:alpha val="5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 will achieve this purpose by:</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Enabling local systems and providers to improve the health of their people and patients, and reduce health inequalities </a:t>
            </a:r>
            <a:endParaRPr kumimoji="0" lang="en-GB" sz="105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Making the NHS a great place to work, where our people can make a difference and achieve their potential </a:t>
            </a:r>
            <a:endParaRPr kumimoji="0" lang="en-GB" sz="105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Working collaboratively to ensure our healthcare workforce has the right knowledge, skills, values, and </a:t>
            </a:r>
            <a:r>
              <a:rPr kumimoji="0" lang="en-US" sz="105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behaviours</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to deliver accessible, compassionate care</a:t>
            </a:r>
            <a:endParaRPr kumimoji="0" lang="en-GB" sz="105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err="1">
                <a:ln>
                  <a:noFill/>
                </a:ln>
                <a:solidFill>
                  <a:srgbClr val="000000"/>
                </a:solidFill>
                <a:effectLst/>
                <a:uLnTx/>
                <a:uFillTx/>
                <a:latin typeface="Arial"/>
                <a:ea typeface="Calibri" panose="020F0502020204030204" pitchFamily="34" charset="0"/>
                <a:cs typeface="Arial"/>
              </a:rPr>
              <a:t>Optimising</a:t>
            </a:r>
            <a:r>
              <a:rPr kumimoji="0" lang="en-US" sz="1050" b="0" i="0" u="none" strike="noStrike" kern="1200" cap="none" spc="0" normalizeH="0" baseline="0" noProof="0">
                <a:ln>
                  <a:noFill/>
                </a:ln>
                <a:solidFill>
                  <a:srgbClr val="000000"/>
                </a:solidFill>
                <a:effectLst/>
                <a:uLnTx/>
                <a:uFillTx/>
                <a:latin typeface="Arial"/>
                <a:ea typeface="Calibri" panose="020F0502020204030204" pitchFamily="34" charset="0"/>
                <a:cs typeface="Arial"/>
              </a:rPr>
              <a:t> the use of digital technology, research and innovation</a:t>
            </a:r>
            <a:endParaRPr kumimoji="0" lang="en-GB" sz="105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endParaRP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Delivering value for money </a:t>
            </a:r>
            <a:endParaRPr kumimoji="0" lang="en-GB" sz="10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Isosceles Triangle 32">
            <a:extLst>
              <a:ext uri="{FF2B5EF4-FFF2-40B4-BE49-F238E27FC236}">
                <a16:creationId xmlns:a16="http://schemas.microsoft.com/office/drawing/2014/main" id="{52E72557-D7A0-4A3E-9FB1-067436DE20A8}"/>
              </a:ext>
            </a:extLst>
          </p:cNvPr>
          <p:cNvSpPr/>
          <p:nvPr/>
        </p:nvSpPr>
        <p:spPr>
          <a:xfrm flipV="1">
            <a:off x="421895" y="1404555"/>
            <a:ext cx="11640795" cy="266870"/>
          </a:xfrm>
          <a:prstGeom prs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Isosceles Triangle 33">
            <a:extLst>
              <a:ext uri="{FF2B5EF4-FFF2-40B4-BE49-F238E27FC236}">
                <a16:creationId xmlns:a16="http://schemas.microsoft.com/office/drawing/2014/main" id="{D69106B9-15E3-442D-B566-5EA9D3EF2DDD}"/>
              </a:ext>
            </a:extLst>
          </p:cNvPr>
          <p:cNvSpPr/>
          <p:nvPr/>
        </p:nvSpPr>
        <p:spPr>
          <a:xfrm flipV="1">
            <a:off x="440366" y="3680074"/>
            <a:ext cx="11640795" cy="266870"/>
          </a:xfrm>
          <a:prstGeom prs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BD94D575-2089-3849-76D0-5E6F0049BCAA}"/>
              </a:ext>
            </a:extLst>
          </p:cNvPr>
          <p:cNvSpPr/>
          <p:nvPr/>
        </p:nvSpPr>
        <p:spPr>
          <a:xfrm>
            <a:off x="2398330" y="4247411"/>
            <a:ext cx="1794181" cy="2119658"/>
          </a:xfrm>
          <a:prstGeom prst="rect">
            <a:avLst/>
          </a:prstGeom>
          <a:solidFill>
            <a:srgbClr val="E8F6FC">
              <a:alpha val="50000"/>
            </a:srgbClr>
          </a:solidFill>
          <a:ln w="3175">
            <a:solidFill>
              <a:srgbClr val="29394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Aim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42424"/>
                </a:solidFill>
                <a:effectLst/>
                <a:uLnTx/>
                <a:uFillTx/>
                <a:latin typeface="Arial" panose="020B0604020202020204" pitchFamily="34" charset="0"/>
                <a:ea typeface="+mn-ea"/>
                <a:cs typeface="+mn-cs"/>
              </a:rPr>
              <a:t>To support the Chief Nursing Officer in the discharge of their duties as the Head of Profession for nursing and midwifery in England and the most senior advisor to government on nursing and midwifery issues.</a:t>
            </a: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02AD357B-76D8-549C-BAE0-E1802170BAE5}"/>
              </a:ext>
            </a:extLst>
          </p:cNvPr>
          <p:cNvSpPr/>
          <p:nvPr/>
        </p:nvSpPr>
        <p:spPr>
          <a:xfrm>
            <a:off x="4374766" y="4242962"/>
            <a:ext cx="1794180" cy="2119658"/>
          </a:xfrm>
          <a:prstGeom prst="rect">
            <a:avLst/>
          </a:prstGeom>
          <a:solidFill>
            <a:srgbClr val="E8F6FC">
              <a:alpha val="50000"/>
            </a:srgbClr>
          </a:solidFill>
          <a:ln w="3175">
            <a:solidFill>
              <a:srgbClr val="29394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Aim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Provide clinical and professional advice across NHSE to ensure the clinical voice is at the centre of national strategy and decision making and national policy is reflective of the views and needs of nursing and midwifery.</a:t>
            </a:r>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ADABB363-4E17-4FFF-8EAF-226CFB90D41C}"/>
              </a:ext>
            </a:extLst>
          </p:cNvPr>
          <p:cNvSpPr/>
          <p:nvPr/>
        </p:nvSpPr>
        <p:spPr>
          <a:xfrm>
            <a:off x="6351200" y="4242962"/>
            <a:ext cx="1794181" cy="2119658"/>
          </a:xfrm>
          <a:prstGeom prst="rect">
            <a:avLst/>
          </a:prstGeom>
          <a:solidFill>
            <a:srgbClr val="E8F6FC">
              <a:alpha val="50000"/>
            </a:srgbClr>
          </a:solidFill>
          <a:ln w="3175">
            <a:solidFill>
              <a:srgbClr val="29394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Aim 4</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 nursing and midwifery leadership in quality and innovation matters across the NHS in England and care systems.​</a:t>
            </a:r>
          </a:p>
        </p:txBody>
      </p:sp>
      <p:sp>
        <p:nvSpPr>
          <p:cNvPr id="10" name="Rectangle 9">
            <a:extLst>
              <a:ext uri="{FF2B5EF4-FFF2-40B4-BE49-F238E27FC236}">
                <a16:creationId xmlns:a16="http://schemas.microsoft.com/office/drawing/2014/main" id="{7693B022-EB07-72EE-26B2-570822CC4FA7}"/>
              </a:ext>
            </a:extLst>
          </p:cNvPr>
          <p:cNvSpPr/>
          <p:nvPr/>
        </p:nvSpPr>
        <p:spPr>
          <a:xfrm>
            <a:off x="8327635" y="4242962"/>
            <a:ext cx="1794181" cy="2119658"/>
          </a:xfrm>
          <a:prstGeom prst="rect">
            <a:avLst/>
          </a:prstGeom>
          <a:solidFill>
            <a:srgbClr val="E8F6FC">
              <a:alpha val="50000"/>
            </a:srgbClr>
          </a:solidFill>
          <a:ln w="3175">
            <a:solidFill>
              <a:srgbClr val="29394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Aim 5</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To work in partnership with people and communities, carers, volunteers and the VCSE sector to improve quality and outcomes</a:t>
            </a: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1" name="Rectangle 10">
            <a:extLst>
              <a:ext uri="{FF2B5EF4-FFF2-40B4-BE49-F238E27FC236}">
                <a16:creationId xmlns:a16="http://schemas.microsoft.com/office/drawing/2014/main" id="{FD8EDA40-93F9-4C7C-6751-BA2FE511BE5A}"/>
              </a:ext>
            </a:extLst>
          </p:cNvPr>
          <p:cNvSpPr/>
          <p:nvPr/>
        </p:nvSpPr>
        <p:spPr>
          <a:xfrm>
            <a:off x="10304071" y="4242962"/>
            <a:ext cx="1758620" cy="2119658"/>
          </a:xfrm>
          <a:prstGeom prst="rect">
            <a:avLst/>
          </a:prstGeom>
          <a:solidFill>
            <a:srgbClr val="E8F6FC">
              <a:alpha val="50000"/>
            </a:srgbClr>
          </a:solidFill>
          <a:ln w="3175">
            <a:solidFill>
              <a:srgbClr val="29394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Aim 6</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To help promote equality and diversity in Experience of Care and outcomes and narrow the gaps between population groups. </a:t>
            </a: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76554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DD8625-FB0B-4A3C-BF7C-E283D9C824AC}"/>
              </a:ext>
            </a:extLst>
          </p:cNvPr>
          <p:cNvPicPr/>
          <p:nvPr/>
        </p:nvPicPr>
        <p:blipFill rotWithShape="1">
          <a:blip r:embed="rId2" cstate="print">
            <a:extLst>
              <a:ext uri="{28A0092B-C50C-407E-A947-70E740481C1C}">
                <a14:useLocalDpi xmlns:a14="http://schemas.microsoft.com/office/drawing/2010/main" val="0"/>
              </a:ext>
            </a:extLst>
          </a:blip>
          <a:srcRect t="47886"/>
          <a:stretch/>
        </p:blipFill>
        <p:spPr bwMode="auto">
          <a:xfrm>
            <a:off x="9015663" y="362341"/>
            <a:ext cx="2815390" cy="741751"/>
          </a:xfrm>
          <a:prstGeom prst="rect">
            <a:avLst/>
          </a:prstGeom>
          <a:noFill/>
          <a:ln>
            <a:noFill/>
          </a:ln>
          <a:extLst>
            <a:ext uri="{53640926-AAD7-44D8-BBD7-CCE9431645EC}">
              <a14:shadowObscured xmlns:a14="http://schemas.microsoft.com/office/drawing/2010/main"/>
            </a:ext>
          </a:extLst>
        </p:spPr>
      </p:pic>
      <p:sp>
        <p:nvSpPr>
          <p:cNvPr id="9" name="Slide Number Placeholder 8">
            <a:extLst>
              <a:ext uri="{FF2B5EF4-FFF2-40B4-BE49-F238E27FC236}">
                <a16:creationId xmlns:a16="http://schemas.microsoft.com/office/drawing/2014/main" id="{2EB998C5-B399-428D-8F91-89146B1B882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691310-828F-4C6D-B46E-E76FC2AB19FE}" type="slidenum">
              <a:rPr lang="en-GB" smtClean="0"/>
              <a:pPr/>
              <a:t>3</a:t>
            </a:fld>
            <a:endParaRPr lang="en-GB"/>
          </a:p>
        </p:txBody>
      </p:sp>
      <p:pic>
        <p:nvPicPr>
          <p:cNvPr id="2050" name="Picture 2">
            <a:extLst>
              <a:ext uri="{FF2B5EF4-FFF2-40B4-BE49-F238E27FC236}">
                <a16:creationId xmlns:a16="http://schemas.microsoft.com/office/drawing/2014/main" id="{B2D96966-36A7-A812-9137-82A19C660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727" y="1427047"/>
            <a:ext cx="3572500" cy="492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D7F8336-A8B5-D2B7-0D5E-F4A7AB0B30B3}"/>
              </a:ext>
            </a:extLst>
          </p:cNvPr>
          <p:cNvSpPr txBox="1"/>
          <p:nvPr/>
        </p:nvSpPr>
        <p:spPr>
          <a:xfrm>
            <a:off x="432000" y="1691095"/>
            <a:ext cx="6400559" cy="4401205"/>
          </a:xfrm>
          <a:prstGeom prst="rect">
            <a:avLst/>
          </a:prstGeom>
          <a:noFill/>
        </p:spPr>
        <p:txBody>
          <a:bodyPr wrap="square">
            <a:spAutoFit/>
          </a:bodyPr>
          <a:lstStyle/>
          <a:p>
            <a:pPr algn="l"/>
            <a:r>
              <a:rPr lang="en-GB" sz="2000" b="0" i="0" dirty="0">
                <a:effectLst/>
                <a:latin typeface="Bitter"/>
              </a:rPr>
              <a:t>Principles that guide the NHS:</a:t>
            </a:r>
          </a:p>
          <a:p>
            <a:pPr algn="l"/>
            <a:endParaRPr lang="en-GB" sz="2000" b="0" i="0" dirty="0">
              <a:effectLst/>
              <a:latin typeface="Bitter"/>
            </a:endParaRPr>
          </a:p>
          <a:p>
            <a:pPr algn="l">
              <a:buFont typeface="+mj-lt"/>
              <a:buAutoNum type="arabicPeriod"/>
            </a:pPr>
            <a:r>
              <a:rPr lang="en-GB" sz="2000" b="0" i="0" dirty="0">
                <a:effectLst/>
                <a:latin typeface="inherit"/>
              </a:rPr>
              <a:t>The NHS provides a comprehensive service, available to all</a:t>
            </a:r>
          </a:p>
          <a:p>
            <a:pPr algn="l">
              <a:buFont typeface="+mj-lt"/>
              <a:buAutoNum type="arabicPeriod"/>
            </a:pPr>
            <a:r>
              <a:rPr lang="en-GB" sz="2000" b="0" i="0" dirty="0">
                <a:effectLst/>
                <a:latin typeface="inherit"/>
              </a:rPr>
              <a:t>Access to NHS services is based on clinical need, not an individual’s ability to pay</a:t>
            </a:r>
          </a:p>
          <a:p>
            <a:pPr algn="l">
              <a:buFont typeface="+mj-lt"/>
              <a:buAutoNum type="arabicPeriod"/>
            </a:pPr>
            <a:r>
              <a:rPr lang="en-GB" sz="2000" b="0" i="0" dirty="0">
                <a:effectLst/>
                <a:latin typeface="inherit"/>
              </a:rPr>
              <a:t>The NHS aspires to the highest standards of excellence and professionalism</a:t>
            </a:r>
          </a:p>
          <a:p>
            <a:pPr algn="l">
              <a:buFont typeface="+mj-lt"/>
              <a:buAutoNum type="arabicPeriod"/>
            </a:pPr>
            <a:r>
              <a:rPr lang="en-GB" sz="2000" b="0" i="0" dirty="0">
                <a:effectLst/>
                <a:latin typeface="inherit"/>
              </a:rPr>
              <a:t>The patient will be at the heart of everything the NHS does</a:t>
            </a:r>
          </a:p>
          <a:p>
            <a:pPr algn="l">
              <a:buFont typeface="+mj-lt"/>
              <a:buAutoNum type="arabicPeriod"/>
            </a:pPr>
            <a:r>
              <a:rPr lang="en-GB" sz="2000" b="0" i="0" dirty="0">
                <a:effectLst/>
                <a:latin typeface="inherit"/>
              </a:rPr>
              <a:t>The NHS works across organisational boundaries</a:t>
            </a:r>
          </a:p>
          <a:p>
            <a:pPr algn="l">
              <a:buFont typeface="+mj-lt"/>
              <a:buAutoNum type="arabicPeriod"/>
            </a:pPr>
            <a:r>
              <a:rPr lang="en-GB" sz="2000" b="0" i="0" dirty="0">
                <a:effectLst/>
                <a:latin typeface="inherit"/>
              </a:rPr>
              <a:t>The NHS is committed to providing best value for taxpayers’ money</a:t>
            </a:r>
          </a:p>
          <a:p>
            <a:pPr algn="l">
              <a:buFont typeface="+mj-lt"/>
              <a:buAutoNum type="arabicPeriod"/>
            </a:pPr>
            <a:r>
              <a:rPr lang="en-GB" sz="2000" b="0" i="0" dirty="0">
                <a:effectLst/>
                <a:latin typeface="inherit"/>
              </a:rPr>
              <a:t>The NHS is accountable to the public, communities and patients that it serves</a:t>
            </a:r>
          </a:p>
        </p:txBody>
      </p:sp>
      <p:sp>
        <p:nvSpPr>
          <p:cNvPr id="2" name="Title 4">
            <a:extLst>
              <a:ext uri="{FF2B5EF4-FFF2-40B4-BE49-F238E27FC236}">
                <a16:creationId xmlns:a16="http://schemas.microsoft.com/office/drawing/2014/main" id="{E71B559B-BE45-40E0-5A40-12E2A5ADA7A6}"/>
              </a:ext>
            </a:extLst>
          </p:cNvPr>
          <p:cNvSpPr txBox="1">
            <a:spLocks/>
          </p:cNvSpPr>
          <p:nvPr/>
        </p:nvSpPr>
        <p:spPr>
          <a:xfrm>
            <a:off x="432000" y="432000"/>
            <a:ext cx="8208661" cy="8651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rgbClr val="005EB8"/>
                </a:solidFill>
                <a:latin typeface="Arial" panose="020B0604020202020204" pitchFamily="34" charset="0"/>
                <a:ea typeface="+mj-ea"/>
                <a:cs typeface="Arial" panose="020B0604020202020204" pitchFamily="34" charset="0"/>
              </a:defRPr>
            </a:lvl1pPr>
          </a:lstStyle>
          <a:p>
            <a:r>
              <a:rPr lang="en-GB" b="1" dirty="0">
                <a:solidFill>
                  <a:schemeClr val="tx1"/>
                </a:solidFill>
              </a:rPr>
              <a:t>The NHS Constitution </a:t>
            </a:r>
            <a:endParaRPr lang="en-GB" b="1" spc="-40" dirty="0">
              <a:solidFill>
                <a:schemeClr val="tx1"/>
              </a:solidFill>
            </a:endParaRPr>
          </a:p>
        </p:txBody>
      </p:sp>
    </p:spTree>
    <p:extLst>
      <p:ext uri="{BB962C8B-B14F-4D97-AF65-F5344CB8AC3E}">
        <p14:creationId xmlns:p14="http://schemas.microsoft.com/office/powerpoint/2010/main" val="670145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59CC2D4-8E9B-4A90-A718-383401758A15}"/>
              </a:ext>
            </a:extLst>
          </p:cNvPr>
          <p:cNvSpPr/>
          <p:nvPr/>
        </p:nvSpPr>
        <p:spPr>
          <a:xfrm>
            <a:off x="342854" y="1112851"/>
            <a:ext cx="11559651" cy="459556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 name="Rectangle 2">
            <a:extLst>
              <a:ext uri="{FF2B5EF4-FFF2-40B4-BE49-F238E27FC236}">
                <a16:creationId xmlns:a16="http://schemas.microsoft.com/office/drawing/2014/main" id="{826F7A4D-15DF-49D2-BBD0-C55DAC7FC06C}"/>
              </a:ext>
            </a:extLst>
          </p:cNvPr>
          <p:cNvSpPr/>
          <p:nvPr/>
        </p:nvSpPr>
        <p:spPr>
          <a:xfrm>
            <a:off x="5771665" y="1591959"/>
            <a:ext cx="1313965" cy="378566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 name="Rectangle 5">
            <a:extLst>
              <a:ext uri="{FF2B5EF4-FFF2-40B4-BE49-F238E27FC236}">
                <a16:creationId xmlns:a16="http://schemas.microsoft.com/office/drawing/2014/main" id="{902B72AA-AC29-2E57-8C75-47D18506C5AE}"/>
              </a:ext>
            </a:extLst>
          </p:cNvPr>
          <p:cNvSpPr/>
          <p:nvPr/>
        </p:nvSpPr>
        <p:spPr>
          <a:xfrm>
            <a:off x="7332389" y="1573597"/>
            <a:ext cx="1304784" cy="380403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 name="Rectangle 6">
            <a:extLst>
              <a:ext uri="{FF2B5EF4-FFF2-40B4-BE49-F238E27FC236}">
                <a16:creationId xmlns:a16="http://schemas.microsoft.com/office/drawing/2014/main" id="{0B4BE063-CE68-C6B2-28BC-EAD6CF2F6292}"/>
              </a:ext>
            </a:extLst>
          </p:cNvPr>
          <p:cNvSpPr/>
          <p:nvPr/>
        </p:nvSpPr>
        <p:spPr>
          <a:xfrm>
            <a:off x="8874750" y="1591959"/>
            <a:ext cx="1313965" cy="378566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F2C22DE2-5A2B-A8BD-5C3F-6512EF0E0494}"/>
              </a:ext>
            </a:extLst>
          </p:cNvPr>
          <p:cNvSpPr/>
          <p:nvPr/>
        </p:nvSpPr>
        <p:spPr>
          <a:xfrm>
            <a:off x="10444654" y="1573597"/>
            <a:ext cx="1313965" cy="379484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1" name="Rectangle 10">
            <a:extLst>
              <a:ext uri="{FF2B5EF4-FFF2-40B4-BE49-F238E27FC236}">
                <a16:creationId xmlns:a16="http://schemas.microsoft.com/office/drawing/2014/main" id="{23D17F54-136E-9C72-AD05-A49DC2880D0D}"/>
              </a:ext>
            </a:extLst>
          </p:cNvPr>
          <p:cNvSpPr/>
          <p:nvPr/>
        </p:nvSpPr>
        <p:spPr>
          <a:xfrm>
            <a:off x="3788629" y="1601139"/>
            <a:ext cx="1736277" cy="376730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1" name="Rectangle 20">
            <a:extLst>
              <a:ext uri="{FF2B5EF4-FFF2-40B4-BE49-F238E27FC236}">
                <a16:creationId xmlns:a16="http://schemas.microsoft.com/office/drawing/2014/main" id="{8F2D0BEA-2D18-7369-3310-95E7EE7D4473}"/>
              </a:ext>
            </a:extLst>
          </p:cNvPr>
          <p:cNvSpPr/>
          <p:nvPr/>
        </p:nvSpPr>
        <p:spPr>
          <a:xfrm>
            <a:off x="2099377" y="1591959"/>
            <a:ext cx="1451675" cy="378566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0" name="Rectangle 19">
            <a:extLst>
              <a:ext uri="{FF2B5EF4-FFF2-40B4-BE49-F238E27FC236}">
                <a16:creationId xmlns:a16="http://schemas.microsoft.com/office/drawing/2014/main" id="{FAAECD70-7332-B295-F264-91BF1E819A78}"/>
              </a:ext>
            </a:extLst>
          </p:cNvPr>
          <p:cNvSpPr/>
          <p:nvPr/>
        </p:nvSpPr>
        <p:spPr>
          <a:xfrm>
            <a:off x="522189" y="1573597"/>
            <a:ext cx="1348648" cy="379484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4" name="Rectangle 23">
            <a:extLst>
              <a:ext uri="{FF2B5EF4-FFF2-40B4-BE49-F238E27FC236}">
                <a16:creationId xmlns:a16="http://schemas.microsoft.com/office/drawing/2014/main" id="{447E49D0-923F-6B84-8086-C84521379844}"/>
              </a:ext>
            </a:extLst>
          </p:cNvPr>
          <p:cNvSpPr/>
          <p:nvPr/>
        </p:nvSpPr>
        <p:spPr>
          <a:xfrm>
            <a:off x="812516" y="2244696"/>
            <a:ext cx="938964"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a:ea typeface="+mn-ea"/>
                <a:cs typeface="Arial"/>
              </a:rPr>
              <a:t>Private Office</a:t>
            </a:r>
          </a:p>
        </p:txBody>
      </p:sp>
      <p:sp>
        <p:nvSpPr>
          <p:cNvPr id="26" name="Rectangle 25">
            <a:extLst>
              <a:ext uri="{FF2B5EF4-FFF2-40B4-BE49-F238E27FC236}">
                <a16:creationId xmlns:a16="http://schemas.microsoft.com/office/drawing/2014/main" id="{5705418A-9609-F8D4-19DC-B47BF4A96233}"/>
              </a:ext>
            </a:extLst>
          </p:cNvPr>
          <p:cNvSpPr/>
          <p:nvPr/>
        </p:nvSpPr>
        <p:spPr>
          <a:xfrm>
            <a:off x="796623" y="2897145"/>
            <a:ext cx="948145"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a:ea typeface="+mn-ea"/>
                <a:cs typeface="Arial"/>
              </a:rPr>
              <a:t>Operations (Business &amp; Portfolio)</a:t>
            </a:r>
          </a:p>
        </p:txBody>
      </p:sp>
      <p:sp>
        <p:nvSpPr>
          <p:cNvPr id="70" name="Rectangle 69">
            <a:extLst>
              <a:ext uri="{FF2B5EF4-FFF2-40B4-BE49-F238E27FC236}">
                <a16:creationId xmlns:a16="http://schemas.microsoft.com/office/drawing/2014/main" id="{1114BAF7-2526-0457-7A0F-4E3C2034099D}"/>
              </a:ext>
            </a:extLst>
          </p:cNvPr>
          <p:cNvSpPr/>
          <p:nvPr/>
        </p:nvSpPr>
        <p:spPr>
          <a:xfrm>
            <a:off x="9154275" y="3487929"/>
            <a:ext cx="938964"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Nursing Workforce policy</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06C3F7E0-1264-7EA9-0982-9A11F9D10E4A}"/>
              </a:ext>
            </a:extLst>
          </p:cNvPr>
          <p:cNvSpPr/>
          <p:nvPr/>
        </p:nvSpPr>
        <p:spPr>
          <a:xfrm>
            <a:off x="9147951" y="4138205"/>
            <a:ext cx="948145"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Maternity &amp; Neonatal</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DAB4EB2E-EF28-1743-487E-B4DADADF6A6C}"/>
              </a:ext>
            </a:extLst>
          </p:cNvPr>
          <p:cNvSpPr/>
          <p:nvPr/>
        </p:nvSpPr>
        <p:spPr>
          <a:xfrm>
            <a:off x="9153432" y="2218884"/>
            <a:ext cx="938964"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Infection Prevention and Control</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78A1DABC-4090-1AD5-C180-C13475EC5CBB}"/>
              </a:ext>
            </a:extLst>
          </p:cNvPr>
          <p:cNvSpPr/>
          <p:nvPr/>
        </p:nvSpPr>
        <p:spPr>
          <a:xfrm>
            <a:off x="9156522" y="2823587"/>
            <a:ext cx="948145"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Children and Young People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D7B98786-6CC4-B7A5-A6C0-8138AB1987A4}"/>
              </a:ext>
            </a:extLst>
          </p:cNvPr>
          <p:cNvSpPr/>
          <p:nvPr/>
        </p:nvSpPr>
        <p:spPr>
          <a:xfrm>
            <a:off x="10702055" y="3481115"/>
            <a:ext cx="948145"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Equalities and Involvement (</a:t>
            </a:r>
            <a:r>
              <a:rPr kumimoji="0" lang="en-GB" sz="800" b="1"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inc</a:t>
            </a:r>
            <a:r>
              <a:rPr kumimoji="0" lang="en-GB" sz="8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LGBT Health)</a:t>
            </a:r>
            <a:endParaRPr kumimoji="0" lang="en-GB" sz="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88" name="Rectangle 87">
            <a:extLst>
              <a:ext uri="{FF2B5EF4-FFF2-40B4-BE49-F238E27FC236}">
                <a16:creationId xmlns:a16="http://schemas.microsoft.com/office/drawing/2014/main" id="{62D0E791-D7D9-2E73-240B-44F8F6C99649}"/>
              </a:ext>
            </a:extLst>
          </p:cNvPr>
          <p:cNvSpPr/>
          <p:nvPr/>
        </p:nvSpPr>
        <p:spPr>
          <a:xfrm>
            <a:off x="10716944" y="2275623"/>
            <a:ext cx="938964"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Insight and Voice</a:t>
            </a:r>
          </a:p>
        </p:txBody>
      </p:sp>
      <p:sp>
        <p:nvSpPr>
          <p:cNvPr id="90" name="Rectangle 89">
            <a:extLst>
              <a:ext uri="{FF2B5EF4-FFF2-40B4-BE49-F238E27FC236}">
                <a16:creationId xmlns:a16="http://schemas.microsoft.com/office/drawing/2014/main" id="{22DA12BB-0662-7A4C-C447-88054E612344}"/>
              </a:ext>
            </a:extLst>
          </p:cNvPr>
          <p:cNvSpPr/>
          <p:nvPr/>
        </p:nvSpPr>
        <p:spPr>
          <a:xfrm>
            <a:off x="10720032" y="2834876"/>
            <a:ext cx="948145"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Experience and Partnerships (inc. Volunteering)</a:t>
            </a:r>
          </a:p>
        </p:txBody>
      </p:sp>
      <p:sp>
        <p:nvSpPr>
          <p:cNvPr id="98" name="Rectangle 97">
            <a:extLst>
              <a:ext uri="{FF2B5EF4-FFF2-40B4-BE49-F238E27FC236}">
                <a16:creationId xmlns:a16="http://schemas.microsoft.com/office/drawing/2014/main" id="{28000941-AF6D-CA6D-47FD-01B56DB79160}"/>
              </a:ext>
            </a:extLst>
          </p:cNvPr>
          <p:cNvSpPr/>
          <p:nvPr/>
        </p:nvSpPr>
        <p:spPr>
          <a:xfrm>
            <a:off x="7597610" y="3490523"/>
            <a:ext cx="948145"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Midwifery Research</a:t>
            </a:r>
          </a:p>
        </p:txBody>
      </p:sp>
      <p:sp>
        <p:nvSpPr>
          <p:cNvPr id="100" name="Rectangle 99">
            <a:extLst>
              <a:ext uri="{FF2B5EF4-FFF2-40B4-BE49-F238E27FC236}">
                <a16:creationId xmlns:a16="http://schemas.microsoft.com/office/drawing/2014/main" id="{84E7EE87-335D-4C5B-DE90-B0E1C3CFD14A}"/>
              </a:ext>
            </a:extLst>
          </p:cNvPr>
          <p:cNvSpPr/>
          <p:nvPr/>
        </p:nvSpPr>
        <p:spPr>
          <a:xfrm>
            <a:off x="7593684" y="2285031"/>
            <a:ext cx="938964"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Maternity Safety &amp; Quality Improvement </a:t>
            </a:r>
          </a:p>
        </p:txBody>
      </p:sp>
      <p:sp>
        <p:nvSpPr>
          <p:cNvPr id="102" name="Rectangle 101">
            <a:extLst>
              <a:ext uri="{FF2B5EF4-FFF2-40B4-BE49-F238E27FC236}">
                <a16:creationId xmlns:a16="http://schemas.microsoft.com/office/drawing/2014/main" id="{A9EAFEBF-2F5E-5C75-1B57-0BEF04D04707}"/>
              </a:ext>
            </a:extLst>
          </p:cNvPr>
          <p:cNvSpPr/>
          <p:nvPr/>
        </p:nvSpPr>
        <p:spPr>
          <a:xfrm>
            <a:off x="7606180" y="2889734"/>
            <a:ext cx="948145"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Leadership &amp; Professional Matters</a:t>
            </a:r>
          </a:p>
        </p:txBody>
      </p:sp>
      <p:sp>
        <p:nvSpPr>
          <p:cNvPr id="108" name="Rectangle 107">
            <a:extLst>
              <a:ext uri="{FF2B5EF4-FFF2-40B4-BE49-F238E27FC236}">
                <a16:creationId xmlns:a16="http://schemas.microsoft.com/office/drawing/2014/main" id="{0248AC8A-0D9A-EB10-3867-E3A54AE661C2}"/>
              </a:ext>
            </a:extLst>
          </p:cNvPr>
          <p:cNvSpPr/>
          <p:nvPr/>
        </p:nvSpPr>
        <p:spPr>
          <a:xfrm>
            <a:off x="2426642" y="3403455"/>
            <a:ext cx="1016118" cy="508636"/>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Nursing  Research</a:t>
            </a:r>
            <a:endParaRPr kumimoji="0" lang="en-GB" sz="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110" name="Rectangle 109">
            <a:extLst>
              <a:ext uri="{FF2B5EF4-FFF2-40B4-BE49-F238E27FC236}">
                <a16:creationId xmlns:a16="http://schemas.microsoft.com/office/drawing/2014/main" id="{093D02D7-FD5F-F51A-DD9D-5D12CEAE961F}"/>
              </a:ext>
            </a:extLst>
          </p:cNvPr>
          <p:cNvSpPr/>
          <p:nvPr/>
        </p:nvSpPr>
        <p:spPr>
          <a:xfrm>
            <a:off x="6039626" y="2224945"/>
            <a:ext cx="938964"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Policy and Strategy</a:t>
            </a:r>
            <a:endParaRPr kumimoji="0" lang="en-GB" sz="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112" name="Rectangle 111">
            <a:extLst>
              <a:ext uri="{FF2B5EF4-FFF2-40B4-BE49-F238E27FC236}">
                <a16:creationId xmlns:a16="http://schemas.microsoft.com/office/drawing/2014/main" id="{487496D4-06E4-A45C-D641-55210E0921A8}"/>
              </a:ext>
            </a:extLst>
          </p:cNvPr>
          <p:cNvSpPr/>
          <p:nvPr/>
        </p:nvSpPr>
        <p:spPr>
          <a:xfrm>
            <a:off x="6042716" y="2829647"/>
            <a:ext cx="948145"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Professional strategy and regulation</a:t>
            </a:r>
            <a:endParaRPr kumimoji="0" lang="en-GB" sz="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122" name="Rectangle 121">
            <a:extLst>
              <a:ext uri="{FF2B5EF4-FFF2-40B4-BE49-F238E27FC236}">
                <a16:creationId xmlns:a16="http://schemas.microsoft.com/office/drawing/2014/main" id="{2BE678DB-7B24-C03C-0145-C8195B85F0EE}"/>
              </a:ext>
            </a:extLst>
          </p:cNvPr>
          <p:cNvSpPr/>
          <p:nvPr/>
        </p:nvSpPr>
        <p:spPr>
          <a:xfrm>
            <a:off x="2419857" y="2808436"/>
            <a:ext cx="1032812" cy="508636"/>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Nursing Professional Development</a:t>
            </a:r>
          </a:p>
        </p:txBody>
      </p:sp>
      <p:sp>
        <p:nvSpPr>
          <p:cNvPr id="124" name="Rectangle 123">
            <a:extLst>
              <a:ext uri="{FF2B5EF4-FFF2-40B4-BE49-F238E27FC236}">
                <a16:creationId xmlns:a16="http://schemas.microsoft.com/office/drawing/2014/main" id="{F056869C-A21F-B76D-2EF2-FD13BFB0C705}"/>
              </a:ext>
            </a:extLst>
          </p:cNvPr>
          <p:cNvSpPr/>
          <p:nvPr/>
        </p:nvSpPr>
        <p:spPr>
          <a:xfrm>
            <a:off x="2414239" y="2221706"/>
            <a:ext cx="1033038" cy="508636"/>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Safeguarding</a:t>
            </a:r>
          </a:p>
        </p:txBody>
      </p:sp>
      <p:sp>
        <p:nvSpPr>
          <p:cNvPr id="136" name="Rectangle 135">
            <a:extLst>
              <a:ext uri="{FF2B5EF4-FFF2-40B4-BE49-F238E27FC236}">
                <a16:creationId xmlns:a16="http://schemas.microsoft.com/office/drawing/2014/main" id="{88AD794E-4601-E8DB-A392-8E82B7D5EB14}"/>
              </a:ext>
            </a:extLst>
          </p:cNvPr>
          <p:cNvSpPr/>
          <p:nvPr/>
        </p:nvSpPr>
        <p:spPr>
          <a:xfrm>
            <a:off x="4151643" y="2831519"/>
            <a:ext cx="1296444"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Service Delivery  </a:t>
            </a:r>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Transformation and Resilience</a:t>
            </a:r>
            <a:endParaRPr kumimoji="0" lang="en-GB" sz="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138" name="Rectangle 137">
            <a:extLst>
              <a:ext uri="{FF2B5EF4-FFF2-40B4-BE49-F238E27FC236}">
                <a16:creationId xmlns:a16="http://schemas.microsoft.com/office/drawing/2014/main" id="{E595692D-67DA-9836-7F65-24BB6284DC65}"/>
              </a:ext>
            </a:extLst>
          </p:cNvPr>
          <p:cNvSpPr/>
          <p:nvPr/>
        </p:nvSpPr>
        <p:spPr>
          <a:xfrm>
            <a:off x="4126504" y="4770383"/>
            <a:ext cx="1305625"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Sustainability and Innovation</a:t>
            </a:r>
          </a:p>
        </p:txBody>
      </p:sp>
      <p:sp>
        <p:nvSpPr>
          <p:cNvPr id="140" name="Rectangle 139">
            <a:extLst>
              <a:ext uri="{FF2B5EF4-FFF2-40B4-BE49-F238E27FC236}">
                <a16:creationId xmlns:a16="http://schemas.microsoft.com/office/drawing/2014/main" id="{63F9564E-08BF-F364-79B4-24DD6F280917}"/>
              </a:ext>
            </a:extLst>
          </p:cNvPr>
          <p:cNvSpPr/>
          <p:nvPr/>
        </p:nvSpPr>
        <p:spPr>
          <a:xfrm>
            <a:off x="4150800" y="2275623"/>
            <a:ext cx="1296444" cy="49922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Quality Strategy, Leadership and Governance</a:t>
            </a:r>
          </a:p>
        </p:txBody>
      </p:sp>
      <p:sp>
        <p:nvSpPr>
          <p:cNvPr id="142" name="Rectangle 141">
            <a:extLst>
              <a:ext uri="{FF2B5EF4-FFF2-40B4-BE49-F238E27FC236}">
                <a16:creationId xmlns:a16="http://schemas.microsoft.com/office/drawing/2014/main" id="{BB6E7A8A-FDA9-39EC-16E1-0621559F4231}"/>
              </a:ext>
            </a:extLst>
          </p:cNvPr>
          <p:cNvSpPr/>
          <p:nvPr/>
        </p:nvSpPr>
        <p:spPr>
          <a:xfrm>
            <a:off x="4125667" y="4142958"/>
            <a:ext cx="1305625"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Patient Safety and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Improvement</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A7FBA572-A307-79FB-405F-E14C3973DEA7}"/>
              </a:ext>
            </a:extLst>
          </p:cNvPr>
          <p:cNvSpPr/>
          <p:nvPr/>
        </p:nvSpPr>
        <p:spPr>
          <a:xfrm>
            <a:off x="4129218" y="3497563"/>
            <a:ext cx="1296444" cy="50841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Women’s Health and Wellbeing</a:t>
            </a:r>
          </a:p>
        </p:txBody>
      </p:sp>
      <p:sp>
        <p:nvSpPr>
          <p:cNvPr id="5" name="Rectangle 4">
            <a:extLst>
              <a:ext uri="{FF2B5EF4-FFF2-40B4-BE49-F238E27FC236}">
                <a16:creationId xmlns:a16="http://schemas.microsoft.com/office/drawing/2014/main" id="{F6825F6E-61F4-9BCB-7B02-825CC8641B53}"/>
              </a:ext>
            </a:extLst>
          </p:cNvPr>
          <p:cNvSpPr/>
          <p:nvPr/>
        </p:nvSpPr>
        <p:spPr>
          <a:xfrm>
            <a:off x="489627" y="1149589"/>
            <a:ext cx="11266107" cy="31057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Arial"/>
                <a:ea typeface="+mn-ea"/>
                <a:cs typeface="Arial"/>
              </a:rPr>
              <a:t>Nursing directorate</a:t>
            </a:r>
            <a:endPar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L-Shape 8">
            <a:extLst>
              <a:ext uri="{FF2B5EF4-FFF2-40B4-BE49-F238E27FC236}">
                <a16:creationId xmlns:a16="http://schemas.microsoft.com/office/drawing/2014/main" id="{1DCE1879-F32D-E993-9FCA-3400A78B05A0}"/>
              </a:ext>
            </a:extLst>
          </p:cNvPr>
          <p:cNvSpPr/>
          <p:nvPr/>
        </p:nvSpPr>
        <p:spPr>
          <a:xfrm>
            <a:off x="695864" y="1872300"/>
            <a:ext cx="103482" cy="124177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F7C23A2-7973-464E-2BEB-917FD3E36517}"/>
              </a:ext>
            </a:extLst>
          </p:cNvPr>
          <p:cNvSpPr/>
          <p:nvPr/>
        </p:nvSpPr>
        <p:spPr>
          <a:xfrm>
            <a:off x="583319" y="1660014"/>
            <a:ext cx="1103872" cy="47134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a:ea typeface="+mn-ea"/>
                <a:cs typeface="Arial"/>
              </a:rPr>
              <a:t>Chief of Staff</a:t>
            </a:r>
            <a:endParaRPr kumimoji="0" lang="en-GB" sz="800" b="0" i="0" u="none" strike="noStrike" kern="1200" cap="none" spc="0" normalizeH="0" baseline="0" noProof="0">
              <a:ln>
                <a:noFill/>
              </a:ln>
              <a:solidFill>
                <a:prstClr val="black"/>
              </a:solidFill>
              <a:effectLst/>
              <a:uLnTx/>
              <a:uFillTx/>
              <a:latin typeface="Arial"/>
              <a:ea typeface="+mn-ea"/>
              <a:cs typeface="Arial"/>
            </a:endParaRPr>
          </a:p>
        </p:txBody>
      </p:sp>
      <p:sp>
        <p:nvSpPr>
          <p:cNvPr id="10" name="L-Shape 9">
            <a:extLst>
              <a:ext uri="{FF2B5EF4-FFF2-40B4-BE49-F238E27FC236}">
                <a16:creationId xmlns:a16="http://schemas.microsoft.com/office/drawing/2014/main" id="{59DC1DA7-1C6F-4C3F-2DB6-AFCF342D6B3D}"/>
              </a:ext>
            </a:extLst>
          </p:cNvPr>
          <p:cNvSpPr/>
          <p:nvPr/>
        </p:nvSpPr>
        <p:spPr>
          <a:xfrm>
            <a:off x="2282541" y="2011372"/>
            <a:ext cx="125531" cy="2568900"/>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Shape 11">
            <a:extLst>
              <a:ext uri="{FF2B5EF4-FFF2-40B4-BE49-F238E27FC236}">
                <a16:creationId xmlns:a16="http://schemas.microsoft.com/office/drawing/2014/main" id="{E942EE79-4DB2-AF06-F1D4-E0AA8542BB70}"/>
              </a:ext>
            </a:extLst>
          </p:cNvPr>
          <p:cNvSpPr/>
          <p:nvPr/>
        </p:nvSpPr>
        <p:spPr>
          <a:xfrm>
            <a:off x="3973608" y="1900523"/>
            <a:ext cx="131704" cy="3217332"/>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L-Shape 12">
            <a:extLst>
              <a:ext uri="{FF2B5EF4-FFF2-40B4-BE49-F238E27FC236}">
                <a16:creationId xmlns:a16="http://schemas.microsoft.com/office/drawing/2014/main" id="{6E7F93FC-990D-CAA2-A264-5D3120AFA67D}"/>
              </a:ext>
            </a:extLst>
          </p:cNvPr>
          <p:cNvSpPr/>
          <p:nvPr/>
        </p:nvSpPr>
        <p:spPr>
          <a:xfrm>
            <a:off x="9015752" y="2040273"/>
            <a:ext cx="131704" cy="2539999"/>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L-Shape 13">
            <a:extLst>
              <a:ext uri="{FF2B5EF4-FFF2-40B4-BE49-F238E27FC236}">
                <a16:creationId xmlns:a16="http://schemas.microsoft.com/office/drawing/2014/main" id="{88AD2EB1-1621-CC09-A44D-1844FABD99A6}"/>
              </a:ext>
            </a:extLst>
          </p:cNvPr>
          <p:cNvSpPr/>
          <p:nvPr/>
        </p:nvSpPr>
        <p:spPr>
          <a:xfrm>
            <a:off x="10586789" y="2040274"/>
            <a:ext cx="115266" cy="1741614"/>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L-Shape 15">
            <a:extLst>
              <a:ext uri="{FF2B5EF4-FFF2-40B4-BE49-F238E27FC236}">
                <a16:creationId xmlns:a16="http://schemas.microsoft.com/office/drawing/2014/main" id="{9A05ADFE-C49A-F9C5-2F72-E373AD2CAA89}"/>
              </a:ext>
            </a:extLst>
          </p:cNvPr>
          <p:cNvSpPr/>
          <p:nvPr/>
        </p:nvSpPr>
        <p:spPr>
          <a:xfrm>
            <a:off x="7463529" y="1834443"/>
            <a:ext cx="122297" cy="2013185"/>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L-Shape 16">
            <a:extLst>
              <a:ext uri="{FF2B5EF4-FFF2-40B4-BE49-F238E27FC236}">
                <a16:creationId xmlns:a16="http://schemas.microsoft.com/office/drawing/2014/main" id="{B1F3F6B2-91D8-BD9D-94DE-8BE92C49DB85}"/>
              </a:ext>
            </a:extLst>
          </p:cNvPr>
          <p:cNvSpPr/>
          <p:nvPr/>
        </p:nvSpPr>
        <p:spPr>
          <a:xfrm>
            <a:off x="5902126" y="1834444"/>
            <a:ext cx="132731" cy="1279633"/>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A04691D3-7C51-2A65-79D6-FBD683488C9E}"/>
              </a:ext>
            </a:extLst>
          </p:cNvPr>
          <p:cNvSpPr/>
          <p:nvPr/>
        </p:nvSpPr>
        <p:spPr>
          <a:xfrm>
            <a:off x="8971440" y="1642446"/>
            <a:ext cx="1122687" cy="452525"/>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Clinical Delivery</a:t>
            </a:r>
            <a:endParaRPr kumimoji="0" lang="en-GB" sz="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92" name="Rectangle 91">
            <a:extLst>
              <a:ext uri="{FF2B5EF4-FFF2-40B4-BE49-F238E27FC236}">
                <a16:creationId xmlns:a16="http://schemas.microsoft.com/office/drawing/2014/main" id="{382C98D4-DD9A-31ED-15E5-AF84BCAC8BD0}"/>
              </a:ext>
            </a:extLst>
          </p:cNvPr>
          <p:cNvSpPr/>
          <p:nvPr/>
        </p:nvSpPr>
        <p:spPr>
          <a:xfrm>
            <a:off x="10525543" y="1644328"/>
            <a:ext cx="1132094" cy="461932"/>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People and Communities</a:t>
            </a:r>
            <a:endParaRPr kumimoji="0" lang="en-GB" sz="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104" name="Rectangle 103">
            <a:extLst>
              <a:ext uri="{FF2B5EF4-FFF2-40B4-BE49-F238E27FC236}">
                <a16:creationId xmlns:a16="http://schemas.microsoft.com/office/drawing/2014/main" id="{42618BBA-F0AC-130E-326F-5AA557EDD4DF}"/>
              </a:ext>
            </a:extLst>
          </p:cNvPr>
          <p:cNvSpPr/>
          <p:nvPr/>
        </p:nvSpPr>
        <p:spPr>
          <a:xfrm>
            <a:off x="7402283" y="1625286"/>
            <a:ext cx="1132095" cy="461932"/>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Midwifery</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20BD0B87-EAAD-03F4-989D-C8AA6003DE87}"/>
              </a:ext>
            </a:extLst>
          </p:cNvPr>
          <p:cNvSpPr/>
          <p:nvPr/>
        </p:nvSpPr>
        <p:spPr>
          <a:xfrm>
            <a:off x="5857633" y="1639101"/>
            <a:ext cx="1132095" cy="471339"/>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Arial"/>
                <a:ea typeface="+mn-ea"/>
                <a:cs typeface="Arial"/>
              </a:rPr>
              <a:t>Policy &amp; Strategy</a:t>
            </a:r>
            <a:endParaRPr kumimoji="0" lang="en-GB" sz="900" b="0"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130" name="Rectangle 129">
            <a:extLst>
              <a:ext uri="{FF2B5EF4-FFF2-40B4-BE49-F238E27FC236}">
                <a16:creationId xmlns:a16="http://schemas.microsoft.com/office/drawing/2014/main" id="{CD77FEF3-12EF-EAD3-CC91-4FC3C495601C}"/>
              </a:ext>
            </a:extLst>
          </p:cNvPr>
          <p:cNvSpPr/>
          <p:nvPr/>
        </p:nvSpPr>
        <p:spPr>
          <a:xfrm>
            <a:off x="2180238" y="1678270"/>
            <a:ext cx="1262522" cy="458977"/>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Professional &amp; System Leadership</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A1279BC-C1D9-5B57-31F4-9ACFBC8C1801}"/>
              </a:ext>
            </a:extLst>
          </p:cNvPr>
          <p:cNvSpPr/>
          <p:nvPr/>
        </p:nvSpPr>
        <p:spPr>
          <a:xfrm>
            <a:off x="3883914" y="1662236"/>
            <a:ext cx="1583650" cy="480746"/>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Quality, Sustainability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&amp; Innovation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62" name="Rectangle 61">
            <a:extLst>
              <a:ext uri="{FF2B5EF4-FFF2-40B4-BE49-F238E27FC236}">
                <a16:creationId xmlns:a16="http://schemas.microsoft.com/office/drawing/2014/main" id="{E6B0F8ED-2900-481B-881A-566FAEF46D7E}"/>
              </a:ext>
            </a:extLst>
          </p:cNvPr>
          <p:cNvSpPr/>
          <p:nvPr/>
        </p:nvSpPr>
        <p:spPr>
          <a:xfrm>
            <a:off x="2402510" y="4005973"/>
            <a:ext cx="1032812" cy="1111882"/>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Clinical Nursing Voice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Community &amp; Primary Care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Mental Health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GB" sz="800" b="1" i="0" u="none" strike="noStrike" kern="1200" cap="none" spc="0" normalizeH="0" baseline="0" noProof="0">
                <a:ln>
                  <a:noFill/>
                </a:ln>
                <a:solidFill>
                  <a:srgbClr val="000000"/>
                </a:solidFill>
                <a:effectLst/>
                <a:uLnTx/>
                <a:uFillTx/>
                <a:latin typeface="Arial"/>
                <a:ea typeface="+mn-ea"/>
                <a:cs typeface="Arial"/>
              </a:rPr>
              <a:t>Learning disabilities</a:t>
            </a:r>
          </a:p>
        </p:txBody>
      </p:sp>
      <p:sp>
        <p:nvSpPr>
          <p:cNvPr id="33" name="Title 1">
            <a:extLst>
              <a:ext uri="{FF2B5EF4-FFF2-40B4-BE49-F238E27FC236}">
                <a16:creationId xmlns:a16="http://schemas.microsoft.com/office/drawing/2014/main" id="{84D3E5B3-E719-E8A2-AEC2-BE0AA3B5375D}"/>
              </a:ext>
            </a:extLst>
          </p:cNvPr>
          <p:cNvSpPr txBox="1">
            <a:spLocks/>
          </p:cNvSpPr>
          <p:nvPr/>
        </p:nvSpPr>
        <p:spPr>
          <a:xfrm>
            <a:off x="643054" y="291401"/>
            <a:ext cx="10116000" cy="454854"/>
          </a:xfrm>
          <a:prstGeom prst="rect">
            <a:avLst/>
          </a:prstGeom>
        </p:spPr>
        <p:txBody>
          <a:bodyPr lIns="91440" tIns="45720" rIns="91440" bIns="45720" anchor="t"/>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Arial"/>
                <a:ea typeface="+mj-ea"/>
                <a:cs typeface="Arial"/>
              </a:rPr>
              <a:t>CNO Directorate NHS England </a:t>
            </a:r>
          </a:p>
        </p:txBody>
      </p:sp>
    </p:spTree>
    <p:extLst>
      <p:ext uri="{BB962C8B-B14F-4D97-AF65-F5344CB8AC3E}">
        <p14:creationId xmlns:p14="http://schemas.microsoft.com/office/powerpoint/2010/main" val="346364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2763-FEC9-C7CF-4421-A512BA4867CA}"/>
              </a:ext>
            </a:extLst>
          </p:cNvPr>
          <p:cNvSpPr>
            <a:spLocks noGrp="1"/>
          </p:cNvSpPr>
          <p:nvPr>
            <p:ph type="title"/>
          </p:nvPr>
        </p:nvSpPr>
        <p:spPr>
          <a:xfrm>
            <a:off x="775251" y="371783"/>
            <a:ext cx="10004133" cy="611649"/>
          </a:xfrm>
        </p:spPr>
        <p:txBody>
          <a:bodyPr>
            <a:noAutofit/>
          </a:bodyPr>
          <a:lstStyle/>
          <a:p>
            <a:br>
              <a:rPr lang="en-US" sz="3000" b="1" dirty="0">
                <a:solidFill>
                  <a:schemeClr val="tx1"/>
                </a:solidFill>
              </a:rPr>
            </a:br>
            <a:br>
              <a:rPr lang="en-US" sz="3000" b="1" dirty="0">
                <a:solidFill>
                  <a:schemeClr val="tx1"/>
                </a:solidFill>
              </a:rPr>
            </a:br>
            <a:r>
              <a:rPr lang="en-US" sz="3000" b="1" dirty="0">
                <a:solidFill>
                  <a:schemeClr val="tx1"/>
                </a:solidFill>
              </a:rPr>
              <a:t>CNO Strategy - Strategic context</a:t>
            </a:r>
            <a:br>
              <a:rPr lang="en-GB" sz="3000" b="1" dirty="0">
                <a:solidFill>
                  <a:schemeClr val="tx1"/>
                </a:solidFill>
              </a:rPr>
            </a:br>
            <a:br>
              <a:rPr lang="en-US" sz="3000" b="1" dirty="0">
                <a:solidFill>
                  <a:schemeClr val="tx1"/>
                </a:solidFill>
              </a:rPr>
            </a:br>
            <a:r>
              <a:rPr lang="en-US" sz="3000" b="1" dirty="0">
                <a:solidFill>
                  <a:schemeClr val="tx1"/>
                </a:solidFill>
              </a:rPr>
              <a:t> </a:t>
            </a:r>
          </a:p>
        </p:txBody>
      </p:sp>
      <p:cxnSp>
        <p:nvCxnSpPr>
          <p:cNvPr id="5" name="Straight Connector 4">
            <a:extLst>
              <a:ext uri="{FF2B5EF4-FFF2-40B4-BE49-F238E27FC236}">
                <a16:creationId xmlns:a16="http://schemas.microsoft.com/office/drawing/2014/main" id="{3140BFCA-00A3-4102-8F32-1B837AC7B3C1}"/>
              </a:ext>
            </a:extLst>
          </p:cNvPr>
          <p:cNvCxnSpPr/>
          <p:nvPr/>
        </p:nvCxnSpPr>
        <p:spPr>
          <a:xfrm>
            <a:off x="0" y="12180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3E130AD-BD50-4C78-8870-D424E59A5870}"/>
              </a:ext>
            </a:extLst>
          </p:cNvPr>
          <p:cNvSpPr txBox="1"/>
          <p:nvPr/>
        </p:nvSpPr>
        <p:spPr>
          <a:xfrm>
            <a:off x="616164" y="1368422"/>
            <a:ext cx="10951779" cy="489364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New professional strategy </a:t>
            </a:r>
            <a:r>
              <a:rPr kumimoji="0" lang="en-GB" sz="24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that will set out the direction of travel and ambitions for </a:t>
            </a:r>
            <a:r>
              <a:rPr kumimoji="0" lang="en-GB" sz="2400" b="1"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nursing, midwifery and nursing associate professions </a:t>
            </a:r>
            <a:r>
              <a:rPr kumimoji="0" lang="en-GB" sz="24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over the next 3-5 years</a:t>
            </a:r>
          </a:p>
          <a:p>
            <a:pPr marR="0" lvl="0" algn="l" defTabSz="4572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Developed in the context of other key strategic documents and not intended to duplicate the work of these documents </a:t>
            </a:r>
            <a:r>
              <a:rPr kumimoji="0" lang="en-GB" sz="24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including the NHS Long Term Plan, Long Term Workforce Plan, DHSC Major Conditions review and emerging plans for the wider health and care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strategy will cover</a:t>
            </a:r>
          </a:p>
          <a:p>
            <a:pPr marL="742950" lvl="1" indent="-285750" defTabSz="457200">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nurses, midwives and nursing associates</a:t>
            </a:r>
          </a:p>
          <a:p>
            <a:pPr marL="742950" lvl="1" indent="-285750" defTabSz="457200">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health and care settings </a:t>
            </a:r>
          </a:p>
          <a:p>
            <a:pPr marL="742950" lvl="1" indent="-285750" defTabSz="457200">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stages of career</a:t>
            </a:r>
          </a:p>
        </p:txBody>
      </p:sp>
    </p:spTree>
    <p:extLst>
      <p:ext uri="{BB962C8B-B14F-4D97-AF65-F5344CB8AC3E}">
        <p14:creationId xmlns:p14="http://schemas.microsoft.com/office/powerpoint/2010/main" val="1054568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110844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8208661" cy="865186"/>
          </a:xfrm>
        </p:spPr>
        <p:txBody>
          <a:bodyPr>
            <a:normAutofit/>
          </a:bodyPr>
          <a:lstStyle/>
          <a:p>
            <a:r>
              <a:rPr lang="en-GB" dirty="0"/>
              <a:t>Key plans and guidance</a:t>
            </a:r>
            <a:endParaRPr lang="en-GB" spc="-40" dirty="0"/>
          </a:p>
        </p:txBody>
      </p:sp>
      <p:sp>
        <p:nvSpPr>
          <p:cNvPr id="9" name="TextBox 8">
            <a:extLst>
              <a:ext uri="{FF2B5EF4-FFF2-40B4-BE49-F238E27FC236}">
                <a16:creationId xmlns:a16="http://schemas.microsoft.com/office/drawing/2014/main" id="{08260F49-8F0C-EF04-4476-61B675A6877A}"/>
              </a:ext>
            </a:extLst>
          </p:cNvPr>
          <p:cNvSpPr txBox="1"/>
          <p:nvPr/>
        </p:nvSpPr>
        <p:spPr>
          <a:xfrm>
            <a:off x="317169" y="1582340"/>
            <a:ext cx="11182524" cy="3693319"/>
          </a:xfrm>
          <a:prstGeom prst="rect">
            <a:avLst/>
          </a:prstGeom>
          <a:noFill/>
        </p:spPr>
        <p:txBody>
          <a:bodyPr wrap="square">
            <a:spAutoFit/>
          </a:bodyPr>
          <a:lstStyle/>
          <a:p>
            <a:pPr marL="285750" indent="-285750">
              <a:buClr>
                <a:srgbClr val="00A499"/>
              </a:buClr>
              <a:buSzPct val="150000"/>
              <a:buFont typeface="Arial" panose="020B0604020202020204" pitchFamily="34" charset="0"/>
              <a:buChar char="•"/>
            </a:pPr>
            <a:r>
              <a:rPr lang="en-GB" kern="100" dirty="0">
                <a:solidFill>
                  <a:srgbClr val="0563C1"/>
                </a:solidFill>
                <a:effectLst/>
                <a:ea typeface="Calibri" panose="020F0502020204030204" pitchFamily="34" charset="0"/>
                <a:cs typeface="Times New Roman" panose="02020603050405020304" pitchFamily="18" charset="0"/>
                <a:hlinkClick r:id="rId3"/>
              </a:rPr>
              <a:t>The NHS Long Term Plan</a:t>
            </a:r>
            <a:endParaRPr lang="en-GB" kern="100" dirty="0">
              <a:solidFill>
                <a:srgbClr val="0563C1"/>
              </a:solidFill>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endParaRPr lang="en-GB" kern="100" dirty="0">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r>
              <a:rPr lang="en-GB" u="sng" kern="100" dirty="0">
                <a:solidFill>
                  <a:srgbClr val="0563C1"/>
                </a:solidFill>
                <a:effectLst/>
                <a:ea typeface="Calibri" panose="020F0502020204030204" pitchFamily="34" charset="0"/>
                <a:cs typeface="Times New Roman" panose="02020603050405020304" pitchFamily="18" charset="0"/>
                <a:hlinkClick r:id="rId4"/>
              </a:rPr>
              <a:t>NHS England operating framework</a:t>
            </a:r>
            <a:endParaRPr lang="en-GB" u="sng" kern="100" dirty="0">
              <a:solidFill>
                <a:srgbClr val="0563C1"/>
              </a:solidFill>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endParaRPr lang="en-GB" u="sng" kern="100" dirty="0">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r>
              <a:rPr lang="en-GB" u="sng" kern="100" dirty="0">
                <a:solidFill>
                  <a:srgbClr val="0563C1"/>
                </a:solidFill>
                <a:effectLst/>
                <a:ea typeface="Calibri" panose="020F0502020204030204" pitchFamily="34" charset="0"/>
                <a:cs typeface="Times New Roman" panose="02020603050405020304" pitchFamily="18" charset="0"/>
                <a:hlinkClick r:id="rId5"/>
              </a:rPr>
              <a:t>NHS operational planning and contracting guidance</a:t>
            </a:r>
            <a:endParaRPr lang="en-GB" u="sng" kern="100" dirty="0">
              <a:solidFill>
                <a:srgbClr val="0563C1"/>
              </a:solidFill>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endParaRPr lang="en-GB" u="sng" kern="100" dirty="0">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r>
              <a:rPr lang="en-GB" u="sng" kern="100" dirty="0">
                <a:solidFill>
                  <a:srgbClr val="0563C1"/>
                </a:solidFill>
                <a:effectLst/>
                <a:ea typeface="Calibri" panose="020F0502020204030204" pitchFamily="34" charset="0"/>
                <a:cs typeface="Times New Roman" panose="02020603050405020304" pitchFamily="18" charset="0"/>
                <a:hlinkClick r:id="rId6"/>
              </a:rPr>
              <a:t>NHS Long Term Workforce Plan</a:t>
            </a:r>
            <a:endParaRPr lang="en-GB" u="sng" kern="100" dirty="0">
              <a:solidFill>
                <a:srgbClr val="0563C1"/>
              </a:solidFill>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endParaRPr lang="en-GB" u="sng" kern="100" dirty="0">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r>
              <a:rPr lang="en-GB" u="sng" kern="100" dirty="0">
                <a:solidFill>
                  <a:srgbClr val="0563C1"/>
                </a:solidFill>
                <a:effectLst/>
                <a:ea typeface="Calibri" panose="020F0502020204030204" pitchFamily="34" charset="0"/>
                <a:cs typeface="Times New Roman" panose="02020603050405020304" pitchFamily="18" charset="0"/>
                <a:hlinkClick r:id="rId7"/>
              </a:rPr>
              <a:t>NHS equality, diversity and inclusion (EDI) improvement plan</a:t>
            </a:r>
            <a:endParaRPr lang="en-GB" u="sng" kern="100" dirty="0">
              <a:solidFill>
                <a:srgbClr val="0563C1"/>
              </a:solidFill>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endParaRPr lang="en-GB" u="sng" kern="100" dirty="0">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r>
              <a:rPr lang="en-GB" u="sng" kern="100" dirty="0">
                <a:solidFill>
                  <a:srgbClr val="0563C1"/>
                </a:solidFill>
                <a:effectLst/>
                <a:ea typeface="Calibri" panose="020F0502020204030204" pitchFamily="34" charset="0"/>
                <a:cs typeface="Times New Roman" panose="02020603050405020304" pitchFamily="18" charset="0"/>
                <a:hlinkClick r:id="rId8"/>
              </a:rPr>
              <a:t>Delivery plan for recovering urgent and emergency care services</a:t>
            </a:r>
            <a:endParaRPr lang="en-GB" u="sng" kern="100" dirty="0">
              <a:solidFill>
                <a:srgbClr val="0563C1"/>
              </a:solidFill>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endParaRPr lang="en-GB" u="sng" kern="100" dirty="0">
              <a:effectLst/>
              <a:ea typeface="Calibri" panose="020F0502020204030204" pitchFamily="34" charset="0"/>
              <a:cs typeface="Times New Roman" panose="02020603050405020304" pitchFamily="18" charset="0"/>
            </a:endParaRPr>
          </a:p>
          <a:p>
            <a:pPr marL="285750" indent="-285750">
              <a:buClr>
                <a:srgbClr val="00A499"/>
              </a:buClr>
              <a:buSzPct val="150000"/>
              <a:buFont typeface="Arial" panose="020B0604020202020204" pitchFamily="34" charset="0"/>
              <a:buChar char="•"/>
            </a:pPr>
            <a:r>
              <a:rPr lang="en-GB" u="sng" kern="100" dirty="0">
                <a:solidFill>
                  <a:srgbClr val="0563C1"/>
                </a:solidFill>
                <a:effectLst/>
                <a:ea typeface="Calibri" panose="020F0502020204030204" pitchFamily="34" charset="0"/>
                <a:cs typeface="Times New Roman" panose="02020603050405020304" pitchFamily="18" charset="0"/>
                <a:hlinkClick r:id="rId9"/>
              </a:rPr>
              <a:t>Delivery plan for recovering access to primary care</a:t>
            </a:r>
            <a:endParaRPr lang="en-GB" u="sng" kern="100" dirty="0">
              <a:solidFill>
                <a:srgbClr val="0563C1"/>
              </a:solidFill>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9435C20-8C53-9629-5310-16117CA3B73B}"/>
              </a:ext>
            </a:extLst>
          </p:cNvPr>
          <p:cNvSpPr txBox="1"/>
          <p:nvPr/>
        </p:nvSpPr>
        <p:spPr>
          <a:xfrm>
            <a:off x="590550" y="5560813"/>
            <a:ext cx="6144984" cy="523220"/>
          </a:xfrm>
          <a:prstGeom prst="rect">
            <a:avLst/>
          </a:prstGeom>
          <a:noFill/>
        </p:spPr>
        <p:txBody>
          <a:bodyPr wrap="square">
            <a:spAutoFit/>
          </a:bodyPr>
          <a:lstStyle/>
          <a:p>
            <a:pPr>
              <a:buClr>
                <a:srgbClr val="00A499"/>
              </a:buClr>
              <a:buSzPct val="150000"/>
            </a:pPr>
            <a:r>
              <a:rPr lang="en-GB" sz="2800" b="1" kern="100" dirty="0">
                <a:solidFill>
                  <a:srgbClr val="00A499"/>
                </a:solidFill>
                <a:cs typeface="Times New Roman" panose="02020603050405020304" pitchFamily="18" charset="0"/>
              </a:rPr>
              <a:t>Visit: www.england.nhs.uk</a:t>
            </a:r>
            <a:endParaRPr lang="en-GB" sz="2800" b="1" dirty="0">
              <a:solidFill>
                <a:srgbClr val="00A499"/>
              </a:solidFill>
            </a:endParaRPr>
          </a:p>
        </p:txBody>
      </p:sp>
    </p:spTree>
    <p:extLst>
      <p:ext uri="{BB962C8B-B14F-4D97-AF65-F5344CB8AC3E}">
        <p14:creationId xmlns:p14="http://schemas.microsoft.com/office/powerpoint/2010/main" val="32168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8208661" cy="865186"/>
          </a:xfrm>
        </p:spPr>
        <p:txBody>
          <a:bodyPr>
            <a:normAutofit/>
          </a:bodyPr>
          <a:lstStyle/>
          <a:p>
            <a:r>
              <a:rPr lang="en-GB" dirty="0"/>
              <a:t>The NHS - key facts and figures</a:t>
            </a:r>
            <a:endParaRPr lang="en-GB" spc="-40" dirty="0"/>
          </a:p>
        </p:txBody>
      </p:sp>
      <p:sp>
        <p:nvSpPr>
          <p:cNvPr id="9" name="TextBox 8">
            <a:extLst>
              <a:ext uri="{FF2B5EF4-FFF2-40B4-BE49-F238E27FC236}">
                <a16:creationId xmlns:a16="http://schemas.microsoft.com/office/drawing/2014/main" id="{08260F49-8F0C-EF04-4476-61B675A6877A}"/>
              </a:ext>
            </a:extLst>
          </p:cNvPr>
          <p:cNvSpPr txBox="1"/>
          <p:nvPr/>
        </p:nvSpPr>
        <p:spPr>
          <a:xfrm>
            <a:off x="432000" y="1406334"/>
            <a:ext cx="11379699" cy="4770537"/>
          </a:xfrm>
          <a:prstGeom prst="rect">
            <a:avLst/>
          </a:prstGeom>
          <a:noFill/>
        </p:spPr>
        <p:txBody>
          <a:bodyPr wrap="square">
            <a:spAutoFit/>
          </a:bodyPr>
          <a:lstStyle/>
          <a:p>
            <a:pPr marL="285750" indent="-285750" rtl="0">
              <a:buClr>
                <a:srgbClr val="00A499"/>
              </a:buClr>
              <a:buSzPct val="150000"/>
              <a:buFont typeface="Arial" panose="020B0604020202020204" pitchFamily="34" charset="0"/>
              <a:buChar char="•"/>
            </a:pPr>
            <a:r>
              <a:rPr lang="en-GB" sz="1600" dirty="0">
                <a:effectLst/>
              </a:rPr>
              <a:t>The population of England is 57 million – the NHS provides nearly 1.1 million GP appointments every day – over two thirds of these are face to face and approaching 50% are on the same day that the patient called.</a:t>
            </a:r>
          </a:p>
          <a:p>
            <a:pPr marL="285750" indent="-285750" rtl="0">
              <a:buClr>
                <a:srgbClr val="00A499"/>
              </a:buClr>
              <a:buSzPct val="150000"/>
              <a:buFont typeface="Arial" panose="020B0604020202020204" pitchFamily="34" charset="0"/>
              <a:buChar char="•"/>
            </a:pPr>
            <a:endParaRPr lang="en-GB" sz="1600" dirty="0"/>
          </a:p>
          <a:p>
            <a:pPr marL="285750" indent="-285750" rtl="0">
              <a:buClr>
                <a:srgbClr val="00A499"/>
              </a:buClr>
              <a:buSzPct val="150000"/>
              <a:buFont typeface="Arial" panose="020B0604020202020204" pitchFamily="34" charset="0"/>
              <a:buChar char="•"/>
            </a:pPr>
            <a:r>
              <a:rPr lang="en-GB" sz="1600" dirty="0"/>
              <a:t>In England there are 564 million patient contacts each year [10 contacts for every single person]</a:t>
            </a:r>
          </a:p>
          <a:p>
            <a:pPr marL="285750" indent="-285750" rtl="0">
              <a:buClr>
                <a:srgbClr val="00A499"/>
              </a:buClr>
              <a:buSzPct val="150000"/>
              <a:buFont typeface="Arial" panose="020B0604020202020204" pitchFamily="34" charset="0"/>
              <a:buChar char="•"/>
            </a:pPr>
            <a:endParaRPr lang="en-GB" sz="1600" dirty="0"/>
          </a:p>
          <a:p>
            <a:pPr marL="285750" indent="-285750" rtl="0">
              <a:buClr>
                <a:srgbClr val="00A499"/>
              </a:buClr>
              <a:buSzPct val="150000"/>
              <a:buFont typeface="Arial" panose="020B0604020202020204" pitchFamily="34" charset="0"/>
              <a:buChar char="•"/>
            </a:pPr>
            <a:r>
              <a:rPr lang="en-GB" sz="1600" dirty="0"/>
              <a:t>100 million outpatient appointments  </a:t>
            </a:r>
          </a:p>
          <a:p>
            <a:pPr marL="285750" indent="-285750" rtl="0">
              <a:buClr>
                <a:srgbClr val="00A499"/>
              </a:buClr>
              <a:buSzPct val="150000"/>
              <a:buFont typeface="Arial" panose="020B0604020202020204" pitchFamily="34" charset="0"/>
              <a:buChar char="•"/>
            </a:pPr>
            <a:endParaRPr lang="en-GB" sz="1600" dirty="0"/>
          </a:p>
          <a:p>
            <a:pPr marL="285750" indent="-285750" rtl="0">
              <a:buClr>
                <a:srgbClr val="00A499"/>
              </a:buClr>
              <a:buSzPct val="150000"/>
              <a:buFont typeface="Arial" panose="020B0604020202020204" pitchFamily="34" charset="0"/>
              <a:buChar char="•"/>
            </a:pPr>
            <a:r>
              <a:rPr lang="en-GB" sz="1600" dirty="0"/>
              <a:t>1.5 million patient interventions every day – over 1000 each minute</a:t>
            </a:r>
          </a:p>
          <a:p>
            <a:pPr marL="285750" indent="-285750" rtl="0">
              <a:buClr>
                <a:srgbClr val="00A499"/>
              </a:buClr>
              <a:buSzPct val="150000"/>
              <a:buFont typeface="Arial" panose="020B0604020202020204" pitchFamily="34" charset="0"/>
              <a:buChar char="•"/>
            </a:pPr>
            <a:endParaRPr lang="en-GB" sz="1600" dirty="0"/>
          </a:p>
          <a:p>
            <a:pPr marL="285750" indent="-285750" rtl="0">
              <a:buClr>
                <a:srgbClr val="00A499"/>
              </a:buClr>
              <a:buSzPct val="150000"/>
              <a:buFont typeface="Arial" panose="020B0604020202020204" pitchFamily="34" charset="0"/>
              <a:buChar char="•"/>
            </a:pPr>
            <a:r>
              <a:rPr lang="en-GB" sz="1600" dirty="0"/>
              <a:t>7 million inpatient admissions to hospital each year</a:t>
            </a:r>
          </a:p>
          <a:p>
            <a:pPr marL="285750" indent="-285750" rtl="0">
              <a:buClr>
                <a:srgbClr val="00A499"/>
              </a:buClr>
              <a:buSzPct val="150000"/>
              <a:buFont typeface="Arial" panose="020B0604020202020204" pitchFamily="34" charset="0"/>
              <a:buChar char="•"/>
            </a:pPr>
            <a:endParaRPr lang="en-GB" sz="1600" dirty="0"/>
          </a:p>
          <a:p>
            <a:pPr marL="285750" indent="-285750" rtl="0">
              <a:buClr>
                <a:srgbClr val="00A499"/>
              </a:buClr>
              <a:buSzPct val="150000"/>
              <a:buFont typeface="Arial" panose="020B0604020202020204" pitchFamily="34" charset="0"/>
              <a:buChar char="•"/>
            </a:pPr>
            <a:r>
              <a:rPr lang="en-GB" sz="1600" dirty="0"/>
              <a:t>Around 250,000 cancer referrals a month</a:t>
            </a:r>
          </a:p>
          <a:p>
            <a:pPr marL="285750" indent="-285750" rtl="0">
              <a:buClr>
                <a:srgbClr val="00A499"/>
              </a:buClr>
              <a:buSzPct val="150000"/>
              <a:buFont typeface="Arial" panose="020B0604020202020204" pitchFamily="34" charset="0"/>
              <a:buChar char="•"/>
            </a:pPr>
            <a:endParaRPr lang="en-GB" sz="1600" dirty="0"/>
          </a:p>
          <a:p>
            <a:pPr marL="285750" indent="-285750" rtl="0">
              <a:buClr>
                <a:srgbClr val="00A499"/>
              </a:buClr>
              <a:buSzPct val="150000"/>
              <a:buFont typeface="Arial" panose="020B0604020202020204" pitchFamily="34" charset="0"/>
              <a:buChar char="•"/>
            </a:pPr>
            <a:r>
              <a:rPr lang="en-GB" sz="1600" dirty="0"/>
              <a:t>1.6 million mental health interventions every month</a:t>
            </a:r>
          </a:p>
          <a:p>
            <a:pPr marL="285750" indent="-285750" rtl="0">
              <a:buClr>
                <a:srgbClr val="00A499"/>
              </a:buClr>
              <a:buSzPct val="150000"/>
              <a:buFont typeface="Arial" panose="020B0604020202020204" pitchFamily="34" charset="0"/>
              <a:buChar char="•"/>
            </a:pPr>
            <a:endParaRPr lang="en-GB" sz="1600" dirty="0"/>
          </a:p>
          <a:p>
            <a:pPr marL="285750" indent="-285750" rtl="0">
              <a:buClr>
                <a:srgbClr val="00A499"/>
              </a:buClr>
              <a:buSzPct val="150000"/>
              <a:buFont typeface="Arial" panose="020B0604020202020204" pitchFamily="34" charset="0"/>
              <a:buChar char="•"/>
            </a:pPr>
            <a:r>
              <a:rPr lang="en-GB" sz="1600" dirty="0"/>
              <a:t>1,600 babies born every day (1 every 56 secs)</a:t>
            </a:r>
          </a:p>
          <a:p>
            <a:pPr marL="285750" indent="-285750" rtl="0">
              <a:buClr>
                <a:srgbClr val="00A499"/>
              </a:buClr>
              <a:buSzPct val="150000"/>
              <a:buFont typeface="Arial" panose="020B0604020202020204" pitchFamily="34" charset="0"/>
              <a:buChar char="•"/>
            </a:pPr>
            <a:endParaRPr lang="en-GB" sz="1600" dirty="0"/>
          </a:p>
          <a:p>
            <a:pPr marL="285750" indent="-285750" rtl="0">
              <a:buClr>
                <a:srgbClr val="00A499"/>
              </a:buClr>
              <a:buSzPct val="150000"/>
              <a:buFont typeface="Arial" panose="020B0604020202020204" pitchFamily="34" charset="0"/>
              <a:buChar char="•"/>
            </a:pPr>
            <a:r>
              <a:rPr lang="en-GB" sz="1600" dirty="0"/>
              <a:t>120 million prescriptions issued every month</a:t>
            </a:r>
          </a:p>
          <a:p>
            <a:endParaRPr lang="en-GB" sz="1600" b="0" i="0" u="none" strike="noStrike" baseline="0" dirty="0">
              <a:solidFill>
                <a:srgbClr val="000000"/>
              </a:solidFill>
            </a:endParaRPr>
          </a:p>
        </p:txBody>
      </p:sp>
    </p:spTree>
    <p:extLst>
      <p:ext uri="{BB962C8B-B14F-4D97-AF65-F5344CB8AC3E}">
        <p14:creationId xmlns:p14="http://schemas.microsoft.com/office/powerpoint/2010/main" val="1428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8CDDE-81C4-6854-2F36-648A2B54CC0C}"/>
              </a:ext>
            </a:extLst>
          </p:cNvPr>
          <p:cNvSpPr>
            <a:spLocks noGrp="1"/>
          </p:cNvSpPr>
          <p:nvPr>
            <p:ph type="title" idx="4294967295"/>
          </p:nvPr>
        </p:nvSpPr>
        <p:spPr>
          <a:xfrm>
            <a:off x="866774" y="2519363"/>
            <a:ext cx="8679897" cy="9636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schemeClr val="tx1"/>
                </a:solidFill>
                <a:effectLst/>
                <a:uLnTx/>
                <a:uFillTx/>
                <a:latin typeface="+mn-lt"/>
                <a:ea typeface="+mn-ea"/>
                <a:cs typeface="+mn-cs"/>
              </a:rPr>
              <a:t>How the NHS in England is structured</a:t>
            </a:r>
          </a:p>
        </p:txBody>
      </p:sp>
    </p:spTree>
    <p:extLst>
      <p:ext uri="{BB962C8B-B14F-4D97-AF65-F5344CB8AC3E}">
        <p14:creationId xmlns:p14="http://schemas.microsoft.com/office/powerpoint/2010/main" val="18366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14E6C3-7E76-ABCF-AE40-4E79C883B842}"/>
              </a:ext>
            </a:extLst>
          </p:cNvPr>
          <p:cNvPicPr>
            <a:picLocks noGrp="1" noChangeAspect="1"/>
          </p:cNvPicPr>
          <p:nvPr>
            <p:ph idx="1"/>
          </p:nvPr>
        </p:nvPicPr>
        <p:blipFill>
          <a:blip r:embed="rId2"/>
          <a:stretch>
            <a:fillRect/>
          </a:stretch>
        </p:blipFill>
        <p:spPr>
          <a:xfrm>
            <a:off x="1461408" y="553078"/>
            <a:ext cx="8134064" cy="5751843"/>
          </a:xfrm>
          <a:prstGeom prst="rect">
            <a:avLst/>
          </a:prstGeom>
        </p:spPr>
      </p:pic>
      <p:sp>
        <p:nvSpPr>
          <p:cNvPr id="4" name="Title 3">
            <a:extLst>
              <a:ext uri="{FF2B5EF4-FFF2-40B4-BE49-F238E27FC236}">
                <a16:creationId xmlns:a16="http://schemas.microsoft.com/office/drawing/2014/main" id="{FB123239-9B0A-2759-932B-4074D07F35ED}"/>
              </a:ext>
            </a:extLst>
          </p:cNvPr>
          <p:cNvSpPr>
            <a:spLocks noGrp="1"/>
          </p:cNvSpPr>
          <p:nvPr>
            <p:ph type="title"/>
          </p:nvPr>
        </p:nvSpPr>
        <p:spPr>
          <a:xfrm>
            <a:off x="393923" y="208264"/>
            <a:ext cx="11152809" cy="589404"/>
          </a:xfrm>
        </p:spPr>
        <p:txBody>
          <a:bodyPr/>
          <a:lstStyle/>
          <a:p>
            <a:r>
              <a:rPr lang="en-GB" dirty="0"/>
              <a:t>NHS in England </a:t>
            </a:r>
          </a:p>
        </p:txBody>
      </p:sp>
      <p:sp>
        <p:nvSpPr>
          <p:cNvPr id="7" name="TextBox 6">
            <a:extLst>
              <a:ext uri="{FF2B5EF4-FFF2-40B4-BE49-F238E27FC236}">
                <a16:creationId xmlns:a16="http://schemas.microsoft.com/office/drawing/2014/main" id="{4007BA4D-2D8D-A827-6F69-3C0F33AF3AB6}"/>
              </a:ext>
            </a:extLst>
          </p:cNvPr>
          <p:cNvSpPr txBox="1"/>
          <p:nvPr/>
        </p:nvSpPr>
        <p:spPr>
          <a:xfrm>
            <a:off x="5957350" y="5843256"/>
            <a:ext cx="6143016" cy="461665"/>
          </a:xfrm>
          <a:prstGeom prst="rect">
            <a:avLst/>
          </a:prstGeom>
          <a:noFill/>
        </p:spPr>
        <p:txBody>
          <a:bodyPr wrap="square">
            <a:spAutoFit/>
          </a:bodyPr>
          <a:lstStyle/>
          <a:p>
            <a:r>
              <a:rPr lang="en-GB" sz="1200" dirty="0">
                <a:hlinkClick r:id="rId3"/>
              </a:rPr>
              <a:t>Understanding accountabilities and structures in the national health and care system in England | The King's Fund (kingsfund.org.uk)</a:t>
            </a:r>
            <a:endParaRPr lang="en-GB" sz="1200" dirty="0"/>
          </a:p>
        </p:txBody>
      </p:sp>
    </p:spTree>
    <p:extLst>
      <p:ext uri="{BB962C8B-B14F-4D97-AF65-F5344CB8AC3E}">
        <p14:creationId xmlns:p14="http://schemas.microsoft.com/office/powerpoint/2010/main" val="99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D471D7-B930-1C03-F94B-7A94E098569F}"/>
              </a:ext>
            </a:extLst>
          </p:cNvPr>
          <p:cNvPicPr>
            <a:picLocks noChangeAspect="1"/>
          </p:cNvPicPr>
          <p:nvPr/>
        </p:nvPicPr>
        <p:blipFill rotWithShape="1">
          <a:blip r:embed="rId2"/>
          <a:srcRect l="36693" t="36879" r="31312" b="26429"/>
          <a:stretch/>
        </p:blipFill>
        <p:spPr>
          <a:xfrm>
            <a:off x="320525" y="201074"/>
            <a:ext cx="8651198" cy="6614316"/>
          </a:xfrm>
          <a:prstGeom prst="rect">
            <a:avLst/>
          </a:prstGeom>
        </p:spPr>
      </p:pic>
    </p:spTree>
    <p:extLst>
      <p:ext uri="{BB962C8B-B14F-4D97-AF65-F5344CB8AC3E}">
        <p14:creationId xmlns:p14="http://schemas.microsoft.com/office/powerpoint/2010/main" val="273804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E0334A3-D0D4-E3E7-2BC6-2E5F29A7F3B9}"/>
              </a:ext>
            </a:extLst>
          </p:cNvPr>
          <p:cNvPicPr>
            <a:picLocks noGrp="1" noChangeAspect="1"/>
          </p:cNvPicPr>
          <p:nvPr>
            <p:ph idx="1"/>
          </p:nvPr>
        </p:nvPicPr>
        <p:blipFill rotWithShape="1">
          <a:blip r:embed="rId2"/>
          <a:srcRect l="36297" t="54272" r="34913" b="15329"/>
          <a:stretch/>
        </p:blipFill>
        <p:spPr>
          <a:xfrm>
            <a:off x="180209" y="206519"/>
            <a:ext cx="9361356" cy="6651481"/>
          </a:xfrm>
        </p:spPr>
      </p:pic>
      <p:sp>
        <p:nvSpPr>
          <p:cNvPr id="3" name="Text Placeholder 2">
            <a:extLst>
              <a:ext uri="{FF2B5EF4-FFF2-40B4-BE49-F238E27FC236}">
                <a16:creationId xmlns:a16="http://schemas.microsoft.com/office/drawing/2014/main" id="{BEDEC8D5-729B-732A-BBD1-D0A6AB0D0D0B}"/>
              </a:ext>
            </a:extLst>
          </p:cNvPr>
          <p:cNvSpPr>
            <a:spLocks noGrp="1"/>
          </p:cNvSpPr>
          <p:nvPr>
            <p:ph type="body" sz="quarter" idx="13"/>
          </p:nvPr>
        </p:nvSpPr>
        <p:spPr>
          <a:xfrm>
            <a:off x="7459424" y="6530942"/>
            <a:ext cx="4406630" cy="241077"/>
          </a:xfrm>
        </p:spPr>
        <p:txBody>
          <a:bodyPr/>
          <a:lstStyle/>
          <a:p>
            <a:r>
              <a:rPr lang="en-GB" sz="1800" dirty="0"/>
              <a:t>CBP-7206.pdf</a:t>
            </a:r>
          </a:p>
          <a:p>
            <a:r>
              <a:rPr lang="en-GB" sz="1800" dirty="0">
                <a:hlinkClick r:id="rId3"/>
              </a:rPr>
              <a:t>(parliament.uk)</a:t>
            </a:r>
            <a:endParaRPr lang="en-GB" sz="1800" dirty="0"/>
          </a:p>
        </p:txBody>
      </p:sp>
    </p:spTree>
    <p:extLst>
      <p:ext uri="{BB962C8B-B14F-4D97-AF65-F5344CB8AC3E}">
        <p14:creationId xmlns:p14="http://schemas.microsoft.com/office/powerpoint/2010/main" val="118458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8CDDE-81C4-6854-2F36-648A2B54CC0C}"/>
              </a:ext>
            </a:extLst>
          </p:cNvPr>
          <p:cNvSpPr>
            <a:spLocks noGrp="1"/>
          </p:cNvSpPr>
          <p:nvPr>
            <p:ph type="title" idx="4294967295"/>
          </p:nvPr>
        </p:nvSpPr>
        <p:spPr>
          <a:xfrm>
            <a:off x="866774" y="2519363"/>
            <a:ext cx="8679897" cy="9636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schemeClr val="tx1"/>
                </a:solidFill>
                <a:effectLst/>
                <a:uLnTx/>
                <a:uFillTx/>
                <a:latin typeface="+mn-lt"/>
                <a:ea typeface="+mn-ea"/>
                <a:cs typeface="+mn-cs"/>
              </a:rPr>
              <a:t>About NHS England</a:t>
            </a:r>
          </a:p>
        </p:txBody>
      </p:sp>
    </p:spTree>
    <p:extLst>
      <p:ext uri="{BB962C8B-B14F-4D97-AF65-F5344CB8AC3E}">
        <p14:creationId xmlns:p14="http://schemas.microsoft.com/office/powerpoint/2010/main" val="100713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E powerpoint template.pptx" id="{E9D76589-1554-4555-A3DD-71056E2E165A}" vid="{565E2166-8B2B-4EB5-BAB7-8D38BC53E9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E64B6D9DD15D4B838420F7F10AB809" ma:contentTypeVersion="17" ma:contentTypeDescription="Create a new document." ma:contentTypeScope="" ma:versionID="531f28d601ada58556da121680f2b7e5">
  <xsd:schema xmlns:xsd="http://www.w3.org/2001/XMLSchema" xmlns:xs="http://www.w3.org/2001/XMLSchema" xmlns:p="http://schemas.microsoft.com/office/2006/metadata/properties" xmlns:ns1="http://schemas.microsoft.com/sharepoint/v3" xmlns:ns3="f8af5fb5-9842-4743-9b6e-4a7a34c17e89" xmlns:ns4="86f7f428-3c5d-4b78-90ba-79df9e7066f2" targetNamespace="http://schemas.microsoft.com/office/2006/metadata/properties" ma:root="true" ma:fieldsID="c9849c31cd3c27c8e53940863c48678e" ns1:_="" ns3:_="" ns4:_="">
    <xsd:import namespace="http://schemas.microsoft.com/sharepoint/v3"/>
    <xsd:import namespace="f8af5fb5-9842-4743-9b6e-4a7a34c17e89"/>
    <xsd:import namespace="86f7f428-3c5d-4b78-90ba-79df9e7066f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1:_ip_UnifiedCompliancePolicyProperties" minOccurs="0"/>
                <xsd:element ref="ns1:_ip_UnifiedCompliancePolicyUIActio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af5fb5-9842-4743-9b6e-4a7a34c17e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f7f428-3c5d-4b78-90ba-79df9e7066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f8af5fb5-9842-4743-9b6e-4a7a34c17e89"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6442DB-4890-4075-B9D6-93CFFD961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8af5fb5-9842-4743-9b6e-4a7a34c17e89"/>
    <ds:schemaRef ds:uri="86f7f428-3c5d-4b78-90ba-79df9e7066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2B3C52-C4E5-4003-8240-632FDE102EAB}">
  <ds:schemaRefs>
    <ds:schemaRef ds:uri="http://schemas.microsoft.com/sharepoint/v3"/>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terms/"/>
    <ds:schemaRef ds:uri="http://purl.org/dc/elements/1.1/"/>
    <ds:schemaRef ds:uri="http://purl.org/dc/dcmitype/"/>
    <ds:schemaRef ds:uri="f8af5fb5-9842-4743-9b6e-4a7a34c17e89"/>
    <ds:schemaRef ds:uri="http://schemas.microsoft.com/office/infopath/2007/PartnerControls"/>
    <ds:schemaRef ds:uri="86f7f428-3c5d-4b78-90ba-79df9e7066f2"/>
  </ds:schemaRefs>
</ds:datastoreItem>
</file>

<file path=customXml/itemProps3.xml><?xml version="1.0" encoding="utf-8"?>
<ds:datastoreItem xmlns:ds="http://schemas.openxmlformats.org/officeDocument/2006/customXml" ds:itemID="{B7B6D4F5-ECA0-4A22-A4DD-3335756FD6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NHSD-Refresh-Theme-NOV1120B</Template>
  <TotalTime>3272</TotalTime>
  <Words>3032</Words>
  <Application>Microsoft Office PowerPoint</Application>
  <PresentationFormat>Widescreen</PresentationFormat>
  <Paragraphs>361</Paragraphs>
  <Slides>33</Slides>
  <Notes>21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5" baseType="lpstr">
      <vt:lpstr>Arial</vt:lpstr>
      <vt:lpstr>Bitter</vt:lpstr>
      <vt:lpstr>Calibri</vt:lpstr>
      <vt:lpstr>Calibri Light</vt:lpstr>
      <vt:lpstr>Courier New</vt:lpstr>
      <vt:lpstr>inherit</vt:lpstr>
      <vt:lpstr>Segoe UI</vt:lpstr>
      <vt:lpstr>Symbol</vt:lpstr>
      <vt:lpstr>Wingdings</vt:lpstr>
      <vt:lpstr>NHSD-Refresh-Theme-NOV1120B</vt:lpstr>
      <vt:lpstr>Theme1</vt:lpstr>
      <vt:lpstr>think-cell Slide</vt:lpstr>
      <vt:lpstr>The NHS in England</vt:lpstr>
      <vt:lpstr>Our plans to mark NHS75</vt:lpstr>
      <vt:lpstr>PowerPoint Presentation</vt:lpstr>
      <vt:lpstr>The NHS - key facts and figures</vt:lpstr>
      <vt:lpstr>How the NHS in England is structured</vt:lpstr>
      <vt:lpstr>NHS in England </vt:lpstr>
      <vt:lpstr>PowerPoint Presentation</vt:lpstr>
      <vt:lpstr>PowerPoint Presentation</vt:lpstr>
      <vt:lpstr>About NHS England</vt:lpstr>
      <vt:lpstr>What we do to add value</vt:lpstr>
      <vt:lpstr>The role of Integrated Care Boards</vt:lpstr>
      <vt:lpstr>The role of providers</vt:lpstr>
      <vt:lpstr>Nursing facts and figures</vt:lpstr>
      <vt:lpstr>Key facts and figures</vt:lpstr>
      <vt:lpstr>The Long Term Workforce Plan</vt:lpstr>
      <vt:lpstr>LTWP – Implications for Nursing</vt:lpstr>
      <vt:lpstr>NHS Nurses and Health Visitors</vt:lpstr>
      <vt:lpstr>NHS Midwives</vt:lpstr>
      <vt:lpstr>NQB Effective Staffing</vt:lpstr>
      <vt:lpstr>National priorities for nursing retention </vt:lpstr>
      <vt:lpstr>Nursing International Recruitment Programme Overview </vt:lpstr>
      <vt:lpstr>PowerPoint Presentation</vt:lpstr>
      <vt:lpstr>NHS Support Worker Programme </vt:lpstr>
      <vt:lpstr>There are 11k more HCSWs employed in the NHS since Jan 2020, totalling c.156.6k, the highest observed</vt:lpstr>
      <vt:lpstr>PowerPoint Presentation</vt:lpstr>
      <vt:lpstr>PowerPoint Presentation</vt:lpstr>
      <vt:lpstr>The role of the  Chief Nursing Officer for England</vt:lpstr>
      <vt:lpstr>PowerPoint Presentation</vt:lpstr>
      <vt:lpstr>PowerPoint Presentation</vt:lpstr>
      <vt:lpstr>PowerPoint Presentation</vt:lpstr>
      <vt:lpstr>  CNO Strategy - Strategic context   </vt:lpstr>
      <vt:lpstr>End slide</vt:lpstr>
      <vt:lpstr>Key plans and guidance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Kate Stovin-Bradford</cp:lastModifiedBy>
  <cp:revision>66</cp:revision>
  <dcterms:created xsi:type="dcterms:W3CDTF">2020-11-30T10:49:03Z</dcterms:created>
  <dcterms:modified xsi:type="dcterms:W3CDTF">2023-07-31T15:01:50Z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0x010100B4E64B6D9DD15D4B838420F7F10AB809</vt:lpwstr>
  </property>
  <property fmtid="{D5CDD505-2E9C-101B-9397-08002B2CF9AE}" pid="3" name="_dlc_DocIdItemGuid">
    <vt:lpwstr>56579ddb-1cdf-4035-9a3d-2da04fab6c26</vt:lpwstr>
  </property>
  <property fmtid="{D5CDD505-2E9C-101B-9397-08002B2CF9AE}" pid="4" name="MediaServiceImageTags">
    <vt:lpwstr/>
  </property>
</Properties>
</file>