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4"/>
  </p:sldMasterIdLst>
  <p:notesMasterIdLst>
    <p:notesMasterId r:id="rId12"/>
  </p:notesMasterIdLst>
  <p:sldIdLst>
    <p:sldId id="401" r:id="rId5"/>
    <p:sldId id="403" r:id="rId6"/>
    <p:sldId id="402" r:id="rId7"/>
    <p:sldId id="404" r:id="rId8"/>
    <p:sldId id="310" r:id="rId9"/>
    <p:sldId id="406" r:id="rId10"/>
    <p:sldId id="40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672" userDrawn="1">
          <p15:clr>
            <a:srgbClr val="A4A3A4"/>
          </p15:clr>
        </p15:guide>
        <p15:guide id="3" pos="7008" userDrawn="1">
          <p15:clr>
            <a:srgbClr val="A4A3A4"/>
          </p15:clr>
        </p15:guide>
        <p15:guide id="4" orient="horz" pos="182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208" autoAdjust="0"/>
  </p:normalViewPr>
  <p:slideViewPr>
    <p:cSldViewPr snapToGrid="0">
      <p:cViewPr varScale="1">
        <p:scale>
          <a:sx n="67" d="100"/>
          <a:sy n="67" d="100"/>
        </p:scale>
        <p:origin x="644" y="44"/>
      </p:cViewPr>
      <p:guideLst>
        <p:guide orient="horz" pos="2160"/>
        <p:guide pos="672"/>
        <p:guide pos="7008"/>
        <p:guide orient="horz" pos="1824"/>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60B616-BCB2-4E7C-BAA6-B90DF21B9EDF}" type="datetimeFigureOut">
              <a:rPr lang="en-US" smtClean="0"/>
              <a:t>9/21/2022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0EDF81-139F-488C-872B-4720FBA6BF98}" type="slidenum">
              <a:rPr lang="en-US" smtClean="0"/>
              <a:t>‹#›</a:t>
            </a:fld>
            <a:endParaRPr lang="en-US" dirty="0"/>
          </a:p>
        </p:txBody>
      </p:sp>
    </p:spTree>
    <p:extLst>
      <p:ext uri="{BB962C8B-B14F-4D97-AF65-F5344CB8AC3E}">
        <p14:creationId xmlns:p14="http://schemas.microsoft.com/office/powerpoint/2010/main" val="3464707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Freeform: Shape 8" descr="Tag=AccentColor&#10;Flavor=Light&#10;Target=Fill">
            <a:extLst>
              <a:ext uri="{FF2B5EF4-FFF2-40B4-BE49-F238E27FC236}">
                <a16:creationId xmlns:a16="http://schemas.microsoft.com/office/drawing/2014/main" id="{715158DF-2C56-472E-AC48-47E20552FA19}"/>
              </a:ext>
            </a:extLst>
          </p:cNvPr>
          <p:cNvSpPr/>
          <p:nvPr userDrawn="1"/>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932688" y="1673352"/>
            <a:ext cx="5596128" cy="3511296"/>
          </a:xfrm>
        </p:spPr>
        <p:txBody>
          <a:bodyPr anchor="ctr">
            <a:normAutofit/>
          </a:bodyPr>
          <a:lstStyle>
            <a:lvl1pPr algn="l">
              <a:lnSpc>
                <a:spcPct val="100000"/>
              </a:lnSpc>
              <a:defRPr sz="48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8110728" y="1674546"/>
            <a:ext cx="3401568" cy="3508908"/>
          </a:xfrm>
        </p:spPr>
        <p:txBody>
          <a:bodyPr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8015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31089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31089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4541520" y="2011680"/>
            <a:ext cx="31089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4541520" y="3127248"/>
            <a:ext cx="31089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r>
              <a:rPr lang="en-US" dirty="0"/>
              <a:t>9/3/20XX</a:t>
            </a:r>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11" name="Text Placeholder 4">
            <a:extLst>
              <a:ext uri="{FF2B5EF4-FFF2-40B4-BE49-F238E27FC236}">
                <a16:creationId xmlns:a16="http://schemas.microsoft.com/office/drawing/2014/main" id="{B4B72819-870F-4CC8-9DEF-58C3AB4CD685}"/>
              </a:ext>
            </a:extLst>
          </p:cNvPr>
          <p:cNvSpPr>
            <a:spLocks noGrp="1"/>
          </p:cNvSpPr>
          <p:nvPr>
            <p:ph type="body" sz="quarter" idx="13"/>
          </p:nvPr>
        </p:nvSpPr>
        <p:spPr>
          <a:xfrm>
            <a:off x="8243252" y="2011680"/>
            <a:ext cx="31089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D7812E9D-BE2A-41F4-AA15-DC0B8C56AE77}"/>
              </a:ext>
            </a:extLst>
          </p:cNvPr>
          <p:cNvSpPr>
            <a:spLocks noGrp="1"/>
          </p:cNvSpPr>
          <p:nvPr>
            <p:ph sz="quarter" idx="14"/>
          </p:nvPr>
        </p:nvSpPr>
        <p:spPr>
          <a:xfrm>
            <a:off x="8243252" y="3127248"/>
            <a:ext cx="31089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611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2 pictures">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16" name="Picture Placeholder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a:xfrm>
            <a:off x="6739128" y="365760"/>
            <a:ext cx="4617720" cy="2578608"/>
          </a:xfrm>
        </p:spPr>
        <p:txBody>
          <a:bodyPr anchor="b">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6739128" y="3127248"/>
            <a:ext cx="4617720" cy="3054096"/>
          </a:xfrm>
        </p:spPr>
        <p:txBody>
          <a:bodyPr/>
          <a:lstStyle>
            <a:lvl1pPr marL="0" indent="0">
              <a:buNone/>
              <a:defRPr sz="1800"/>
            </a:lvl1pPr>
            <a:lvl2pPr marL="228600">
              <a:defRPr sz="1800"/>
            </a:lvl2pPr>
            <a:lvl3pPr marL="457200">
              <a:defRPr sz="1800"/>
            </a:lvl3pPr>
            <a:lvl4pPr marL="685800">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a:lstStyle>
            <a:lvl1pPr algn="l">
              <a:defRPr/>
            </a:lvl1pPr>
          </a:lstStyle>
          <a:p>
            <a:pPr algn="l"/>
            <a:r>
              <a:rPr lang="en-US" dirty="0"/>
              <a:t>Presentation Title</a:t>
            </a:r>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1554462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18" name="Picture Placeholder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5" name="Title 4">
            <a:extLst>
              <a:ext uri="{FF2B5EF4-FFF2-40B4-BE49-F238E27FC236}">
                <a16:creationId xmlns:a16="http://schemas.microsoft.com/office/drawing/2014/main" id="{BF79A6B6-B6BD-4F17-8EDF-3CBD83B5A3C4}"/>
              </a:ext>
            </a:extLst>
          </p:cNvPr>
          <p:cNvSpPr>
            <a:spLocks noGrp="1"/>
          </p:cNvSpPr>
          <p:nvPr>
            <p:ph type="title"/>
          </p:nvPr>
        </p:nvSpPr>
        <p:spPr>
          <a:xfrm>
            <a:off x="838200" y="365124"/>
            <a:ext cx="4443984" cy="2139696"/>
          </a:xfrm>
        </p:spPr>
        <p:txBody>
          <a:bodyPr anchor="b"/>
          <a:lstStyle>
            <a:lvl1pPr>
              <a:defRPr sz="4000"/>
            </a:lvl1pPr>
          </a:lstStyle>
          <a:p>
            <a:r>
              <a:rPr lang="en-US"/>
              <a:t>Click to edit Master title style</a:t>
            </a:r>
          </a:p>
        </p:txBody>
      </p:sp>
      <p:sp>
        <p:nvSpPr>
          <p:cNvPr id="7" name="Text Placeholder 6">
            <a:extLst>
              <a:ext uri="{FF2B5EF4-FFF2-40B4-BE49-F238E27FC236}">
                <a16:creationId xmlns:a16="http://schemas.microsoft.com/office/drawing/2014/main" id="{AE97A506-D3A6-4ED8-8315-385575046882}"/>
              </a:ext>
            </a:extLst>
          </p:cNvPr>
          <p:cNvSpPr>
            <a:spLocks noGrp="1"/>
          </p:cNvSpPr>
          <p:nvPr>
            <p:ph type="body" sz="quarter" idx="13"/>
          </p:nvPr>
        </p:nvSpPr>
        <p:spPr>
          <a:xfrm>
            <a:off x="838199" y="2898648"/>
            <a:ext cx="4443984" cy="594360"/>
          </a:xfrm>
        </p:spPr>
        <p:txBody>
          <a:bodyPr/>
          <a:lstStyle>
            <a:lvl1pPr marL="0" indent="0">
              <a:buNone/>
              <a:defRPr sz="2000"/>
            </a:lvl1pPr>
          </a:lstStyle>
          <a:p>
            <a:pPr lvl="0"/>
            <a:r>
              <a:rPr lang="en-US"/>
              <a:t>Click to edit Master text styles</a:t>
            </a:r>
          </a:p>
        </p:txBody>
      </p:sp>
      <p:sp>
        <p:nvSpPr>
          <p:cNvPr id="8" name="Text Placeholder 6">
            <a:extLst>
              <a:ext uri="{FF2B5EF4-FFF2-40B4-BE49-F238E27FC236}">
                <a16:creationId xmlns:a16="http://schemas.microsoft.com/office/drawing/2014/main" id="{D85D9E25-B25F-4DB6-B381-E134A525C7A1}"/>
              </a:ext>
            </a:extLst>
          </p:cNvPr>
          <p:cNvSpPr>
            <a:spLocks noGrp="1"/>
          </p:cNvSpPr>
          <p:nvPr>
            <p:ph type="body" sz="quarter" idx="14"/>
          </p:nvPr>
        </p:nvSpPr>
        <p:spPr>
          <a:xfrm>
            <a:off x="838199" y="3639312"/>
            <a:ext cx="4443984" cy="594360"/>
          </a:xfrm>
        </p:spPr>
        <p:txBody>
          <a:bodyPr/>
          <a:lstStyle>
            <a:lvl1pPr marL="0" indent="0">
              <a:buNone/>
              <a:defRPr sz="2000"/>
            </a:lvl1pPr>
          </a:lstStyle>
          <a:p>
            <a:pPr lvl="0"/>
            <a:r>
              <a:rPr lang="en-US"/>
              <a:t>Click to edit Master text styles</a:t>
            </a:r>
          </a:p>
        </p:txBody>
      </p:sp>
      <p:sp>
        <p:nvSpPr>
          <p:cNvPr id="9" name="Text Placeholder 6">
            <a:extLst>
              <a:ext uri="{FF2B5EF4-FFF2-40B4-BE49-F238E27FC236}">
                <a16:creationId xmlns:a16="http://schemas.microsoft.com/office/drawing/2014/main" id="{6CE2F152-3B4C-4389-9A9C-82E3C8649A90}"/>
              </a:ext>
            </a:extLst>
          </p:cNvPr>
          <p:cNvSpPr>
            <a:spLocks noGrp="1"/>
          </p:cNvSpPr>
          <p:nvPr>
            <p:ph type="body" sz="quarter" idx="15"/>
          </p:nvPr>
        </p:nvSpPr>
        <p:spPr>
          <a:xfrm>
            <a:off x="838199" y="4389120"/>
            <a:ext cx="4443984" cy="594360"/>
          </a:xfrm>
        </p:spPr>
        <p:txBody>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4058976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r>
              <a:rPr lang="en-US" dirty="0"/>
              <a:t>9/3/20XX</a:t>
            </a:r>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3862530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r>
              <a:rPr lang="en-US" dirty="0"/>
              <a:t>9/3/20XX</a:t>
            </a:r>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4292733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dirty="0">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r>
              <a:rPr lang="en-US" dirty="0"/>
              <a:t>Presentation Title</a:t>
            </a:r>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2907610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solidFill>
                  <a:schemeClr val="bg1"/>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2406699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4 pictures">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3" name="Picture Placeholder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a:xfrm>
            <a:off x="838200" y="365125"/>
            <a:ext cx="3200400" cy="2103436"/>
          </a:xfrm>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643186"/>
            <a:ext cx="3816096" cy="3529014"/>
          </a:xfrm>
        </p:spPr>
        <p:txBody>
          <a:bodyPr/>
          <a:lstStyle>
            <a:lvl1pPr marL="0" indent="0">
              <a:buNone/>
              <a:defRPr sz="20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a:lstStyle>
            <a:lvl1pPr algn="l">
              <a:defRPr/>
            </a:lvl1pPr>
          </a:lstStyle>
          <a:p>
            <a:pPr algn="l"/>
            <a:r>
              <a:rPr lang="en-US" dirty="0"/>
              <a:t>Presentation Title</a:t>
            </a:r>
          </a:p>
        </p:txBody>
      </p:sp>
      <p:sp>
        <p:nvSpPr>
          <p:cNvPr id="19" name="Picture Placeholder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anchor="ctr"/>
          <a:lstStyle>
            <a:lvl1pPr algn="ctr">
              <a:buNone/>
              <a:defRPr/>
            </a:lvl1pPr>
          </a:lstStyle>
          <a:p>
            <a:r>
              <a:rPr lang="en-US"/>
              <a:t>Click icon to add picture</a:t>
            </a:r>
            <a:endParaRPr lang="en-US" dirty="0"/>
          </a:p>
        </p:txBody>
      </p:sp>
      <p:sp>
        <p:nvSpPr>
          <p:cNvPr id="20" name="Picture Placeholder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anchor="ctr"/>
          <a:lstStyle>
            <a:lvl1pPr algn="ctr">
              <a:buNone/>
              <a:defRPr/>
            </a:lvl1pPr>
          </a:lstStyle>
          <a:p>
            <a:r>
              <a:rPr lang="en-US"/>
              <a:t>Click icon to add picture</a:t>
            </a:r>
            <a:endParaRPr lang="en-US" dirty="0"/>
          </a:p>
        </p:txBody>
      </p:sp>
    </p:spTree>
    <p:extLst>
      <p:ext uri="{BB962C8B-B14F-4D97-AF65-F5344CB8AC3E}">
        <p14:creationId xmlns:p14="http://schemas.microsoft.com/office/powerpoint/2010/main" val="3796646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9" name="Freeform: Shape 8" descr="Tag=AccentColor&#10;Flavor=Light&#10;Target=Fill">
            <a:extLst>
              <a:ext uri="{FF2B5EF4-FFF2-40B4-BE49-F238E27FC236}">
                <a16:creationId xmlns:a16="http://schemas.microsoft.com/office/drawing/2014/main" id="{1531EA5B-7FC1-4088-B6D5-4395F4C1F3C8}"/>
              </a:ext>
            </a:extLst>
          </p:cNvPr>
          <p:cNvSpPr/>
          <p:nvPr userDrawn="1"/>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anchor="ctr">
            <a:normAutofit/>
          </a:bodyPr>
          <a:lstStyle>
            <a:lvl1pPr>
              <a:defRPr sz="4000">
                <a:solidFill>
                  <a:schemeClr val="bg1"/>
                </a:solidFill>
              </a:defRPr>
            </a:lvl1pPr>
          </a:lstStyle>
          <a:p>
            <a:r>
              <a:rPr lang="en-US" dirty="0"/>
              <a:t>Title</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r>
              <a:rPr lang="en-US" dirty="0"/>
              <a:t>9/3/20XX</a:t>
            </a:r>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15" name="Content Placeholder 13">
            <a:extLst>
              <a:ext uri="{FF2B5EF4-FFF2-40B4-BE49-F238E27FC236}">
                <a16:creationId xmlns:a16="http://schemas.microsoft.com/office/drawing/2014/main" id="{CCD14F82-32BC-4E61-83EA-CB71ED780A3F}"/>
              </a:ext>
            </a:extLst>
          </p:cNvPr>
          <p:cNvSpPr>
            <a:spLocks noGrp="1"/>
          </p:cNvSpPr>
          <p:nvPr>
            <p:ph sz="quarter" idx="13"/>
          </p:nvPr>
        </p:nvSpPr>
        <p:spPr>
          <a:xfrm>
            <a:off x="6735763" y="712788"/>
            <a:ext cx="4618037" cy="5432425"/>
          </a:xfrm>
        </p:spPr>
        <p:txBody>
          <a:bodyPr anchor="ctr"/>
          <a:lstStyle>
            <a:lvl1pPr marL="0" indent="0">
              <a:buNone/>
              <a:defRPr sz="1800"/>
            </a:lvl1pPr>
          </a:lstStyle>
          <a:p>
            <a:pPr lvl="0"/>
            <a:r>
              <a:rPr lang="en-US"/>
              <a:t>Click to edit Master text styles</a:t>
            </a:r>
          </a:p>
        </p:txBody>
      </p:sp>
    </p:spTree>
    <p:extLst>
      <p:ext uri="{BB962C8B-B14F-4D97-AF65-F5344CB8AC3E}">
        <p14:creationId xmlns:p14="http://schemas.microsoft.com/office/powerpoint/2010/main" val="3655466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2 pictures">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15" name="Picture Placeholder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anchor="b">
            <a:normAutofit/>
          </a:bodyPr>
          <a:lstStyle>
            <a:lvl1pPr algn="r">
              <a:defRPr sz="4800"/>
            </a:lvl1pPr>
          </a:lstStyle>
          <a:p>
            <a:r>
              <a:rPr lang="en-US" dirty="0"/>
              <a:t>Title here</a:t>
            </a:r>
          </a:p>
        </p:txBody>
      </p:sp>
      <p:sp>
        <p:nvSpPr>
          <p:cNvPr id="18" name="Subtitle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extLst>
      <p:ext uri="{BB962C8B-B14F-4D97-AF65-F5344CB8AC3E}">
        <p14:creationId xmlns:p14="http://schemas.microsoft.com/office/powerpoint/2010/main" val="449278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r>
              <a:rPr lang="en-US" dirty="0"/>
              <a:t>9/3/20XX</a:t>
            </a:r>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2564276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3328416" y="2002536"/>
            <a:ext cx="5541264" cy="2148840"/>
          </a:xfrm>
        </p:spPr>
        <p:txBody>
          <a:bodyPr anchor="b">
            <a:normAutofit/>
          </a:bodyPr>
          <a:lstStyle>
            <a:lvl1pPr algn="ctr">
              <a:defRPr sz="3600">
                <a:solidFill>
                  <a:schemeClr val="bg1"/>
                </a:solidFill>
                <a:latin typeface="+mn-lt"/>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r>
              <a:rPr lang="en-US" dirty="0"/>
              <a:t>9/3/20XX</a:t>
            </a:r>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8" name="Text Placeholder 7">
            <a:extLst>
              <a:ext uri="{FF2B5EF4-FFF2-40B4-BE49-F238E27FC236}">
                <a16:creationId xmlns:a16="http://schemas.microsoft.com/office/drawing/2014/main" id="{DB993D08-8A5D-4511-89F2-22508AFAC62D}"/>
              </a:ext>
            </a:extLst>
          </p:cNvPr>
          <p:cNvSpPr>
            <a:spLocks noGrp="1"/>
          </p:cNvSpPr>
          <p:nvPr>
            <p:ph type="body" sz="quarter" idx="13"/>
          </p:nvPr>
        </p:nvSpPr>
        <p:spPr>
          <a:xfrm>
            <a:off x="3877056" y="4297680"/>
            <a:ext cx="4434840" cy="1188720"/>
          </a:xfrm>
        </p:spPr>
        <p:txBody>
          <a:bodyPr/>
          <a:lstStyle>
            <a:lvl1pPr marL="0" indent="0" algn="ctr">
              <a:buNone/>
              <a:defRPr sz="240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549253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2" name="Picture Placeholder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3" name="Picture Placeholder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4" name="Picture Placeholder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5" name="Picture Placeholder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r>
              <a:rPr lang="en-US" dirty="0"/>
              <a:t>9/3/20XX</a:t>
            </a:r>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5" name="Title 4">
            <a:extLst>
              <a:ext uri="{FF2B5EF4-FFF2-40B4-BE49-F238E27FC236}">
                <a16:creationId xmlns:a16="http://schemas.microsoft.com/office/drawing/2014/main" id="{DE7D0FB3-AA0E-43D7-A0BC-3BEE75E725EF}"/>
              </a:ext>
            </a:extLst>
          </p:cNvPr>
          <p:cNvSpPr>
            <a:spLocks noGrp="1"/>
          </p:cNvSpPr>
          <p:nvPr>
            <p:ph type="title"/>
          </p:nvPr>
        </p:nvSpPr>
        <p:spPr/>
        <p:txBody>
          <a:bodyPr/>
          <a:lstStyle>
            <a:lvl1pPr algn="ctr">
              <a:defRPr/>
            </a:lvl1pPr>
          </a:lstStyle>
          <a:p>
            <a:r>
              <a:rPr lang="en-US"/>
              <a:t>Click to edit Master title style</a:t>
            </a:r>
          </a:p>
        </p:txBody>
      </p:sp>
      <p:sp>
        <p:nvSpPr>
          <p:cNvPr id="61" name="Text Placeholder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2" name="Text Placeholder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3" name="Text Placeholder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4" name="Text Placeholder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5" name="Text Placeholder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6" name="Text Placeholder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7" name="Text Placeholder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8" name="Text Placeholder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9" name="Text Placeholder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70" name="Text Placeholder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Tree>
    <p:extLst>
      <p:ext uri="{BB962C8B-B14F-4D97-AF65-F5344CB8AC3E}">
        <p14:creationId xmlns:p14="http://schemas.microsoft.com/office/powerpoint/2010/main" val="3420658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61000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r>
              <a:rPr lang="en-US" dirty="0"/>
              <a:t>9/3/20XX</a:t>
            </a:r>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4020813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9/3/20XX</a:t>
            </a:r>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13C8C-8E70-45D5-AE59-23E60168254E}" type="slidenum">
              <a:rPr lang="en-US" smtClean="0"/>
              <a:t>‹#›</a:t>
            </a:fld>
            <a:endParaRPr lang="en-US" dirty="0"/>
          </a:p>
        </p:txBody>
      </p:sp>
    </p:spTree>
    <p:extLst>
      <p:ext uri="{BB962C8B-B14F-4D97-AF65-F5344CB8AC3E}">
        <p14:creationId xmlns:p14="http://schemas.microsoft.com/office/powerpoint/2010/main" val="344619730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35" r:id="rId5"/>
    <p:sldLayoutId id="2147483739" r:id="rId6"/>
    <p:sldLayoutId id="2147483748" r:id="rId7"/>
    <p:sldLayoutId id="2147483737" r:id="rId8"/>
    <p:sldLayoutId id="2147483738" r:id="rId9"/>
    <p:sldLayoutId id="2147483749" r:id="rId10"/>
    <p:sldLayoutId id="2147483750" r:id="rId11"/>
    <p:sldLayoutId id="2147483751" r:id="rId12"/>
    <p:sldLayoutId id="2147483736" r:id="rId13"/>
    <p:sldLayoutId id="2147483740" r:id="rId14"/>
    <p:sldLayoutId id="2147483742" r:id="rId15"/>
    <p:sldLayoutId id="2147483743" r:id="rId16"/>
  </p:sldLayoutIdLst>
  <p:hf hdr="0"/>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8CF5B-E8DE-48F3-9581-51BBEC47AE73}"/>
              </a:ext>
            </a:extLst>
          </p:cNvPr>
          <p:cNvSpPr>
            <a:spLocks noGrp="1"/>
          </p:cNvSpPr>
          <p:nvPr>
            <p:ph type="title"/>
          </p:nvPr>
        </p:nvSpPr>
        <p:spPr>
          <a:xfrm>
            <a:off x="260946" y="900208"/>
            <a:ext cx="3715435" cy="1325563"/>
          </a:xfrm>
        </p:spPr>
        <p:txBody>
          <a:bodyPr vert="horz" lIns="91440" tIns="45720" rIns="91440" bIns="45720" rtlCol="0" anchor="ctr">
            <a:normAutofit fontScale="90000"/>
          </a:bodyPr>
          <a:lstStyle/>
          <a:p>
            <a:r>
              <a:rPr lang="en-US" i="1" kern="1200" dirty="0">
                <a:latin typeface="+mj-lt"/>
                <a:ea typeface="+mj-ea"/>
                <a:cs typeface="+mj-cs"/>
              </a:rPr>
              <a:t>Sue Tranka</a:t>
            </a:r>
            <a:br>
              <a:rPr lang="en-US" i="1" kern="1200" dirty="0">
                <a:latin typeface="+mj-lt"/>
                <a:ea typeface="+mj-ea"/>
                <a:cs typeface="+mj-cs"/>
              </a:rPr>
            </a:br>
            <a:br>
              <a:rPr lang="en-US" i="1" kern="1200" dirty="0">
                <a:latin typeface="+mj-lt"/>
                <a:ea typeface="+mj-ea"/>
                <a:cs typeface="+mj-cs"/>
              </a:rPr>
            </a:br>
            <a:r>
              <a:rPr lang="en-US" i="1" kern="1200" dirty="0">
                <a:latin typeface="+mj-lt"/>
                <a:ea typeface="+mj-ea"/>
                <a:cs typeface="+mj-cs"/>
              </a:rPr>
              <a:t>CNO Wales</a:t>
            </a:r>
            <a:br>
              <a:rPr lang="en-US" i="1" kern="1200" dirty="0">
                <a:latin typeface="+mj-lt"/>
                <a:ea typeface="+mj-ea"/>
                <a:cs typeface="+mj-cs"/>
              </a:rPr>
            </a:br>
            <a:endParaRPr lang="en-US" i="1" kern="1200" dirty="0">
              <a:latin typeface="+mj-lt"/>
              <a:ea typeface="+mj-ea"/>
              <a:cs typeface="+mj-cs"/>
            </a:endParaRPr>
          </a:p>
        </p:txBody>
      </p:sp>
      <p:pic>
        <p:nvPicPr>
          <p:cNvPr id="4" name="Picture 3">
            <a:extLst>
              <a:ext uri="{FF2B5EF4-FFF2-40B4-BE49-F238E27FC236}">
                <a16:creationId xmlns:a16="http://schemas.microsoft.com/office/drawing/2014/main" id="{67B166F9-8528-0BAA-948C-1A2A7241EEAB}"/>
              </a:ext>
            </a:extLst>
          </p:cNvPr>
          <p:cNvPicPr>
            <a:picLocks noChangeAspect="1"/>
          </p:cNvPicPr>
          <p:nvPr/>
        </p:nvPicPr>
        <p:blipFill rotWithShape="1">
          <a:blip r:embed="rId2"/>
          <a:srcRect t="2688" b="21938"/>
          <a:stretch/>
        </p:blipFill>
        <p:spPr>
          <a:xfrm>
            <a:off x="107692" y="2852256"/>
            <a:ext cx="3388056" cy="3338231"/>
          </a:xfrm>
          <a:prstGeom prst="rect">
            <a:avLst/>
          </a:prstGeom>
          <a:noFill/>
        </p:spPr>
      </p:pic>
      <p:sp>
        <p:nvSpPr>
          <p:cNvPr id="22" name="Text Placeholder 4">
            <a:extLst>
              <a:ext uri="{FF2B5EF4-FFF2-40B4-BE49-F238E27FC236}">
                <a16:creationId xmlns:a16="http://schemas.microsoft.com/office/drawing/2014/main" id="{18801EDB-2DB8-1C5B-79CD-540D28929DA5}"/>
              </a:ext>
            </a:extLst>
          </p:cNvPr>
          <p:cNvSpPr>
            <a:spLocks noGrp="1"/>
          </p:cNvSpPr>
          <p:nvPr>
            <p:ph type="body" sz="quarter" idx="3"/>
          </p:nvPr>
        </p:nvSpPr>
        <p:spPr>
          <a:xfrm>
            <a:off x="4389120" y="575152"/>
            <a:ext cx="3108960" cy="475488"/>
          </a:xfrm>
        </p:spPr>
        <p:txBody>
          <a:bodyPr>
            <a:normAutofit lnSpcReduction="10000"/>
          </a:bodyPr>
          <a:lstStyle/>
          <a:p>
            <a:r>
              <a:rPr lang="en-US" dirty="0"/>
              <a:t>Bio</a:t>
            </a:r>
          </a:p>
        </p:txBody>
      </p:sp>
      <p:sp>
        <p:nvSpPr>
          <p:cNvPr id="6" name="Subtitle 2">
            <a:extLst>
              <a:ext uri="{FF2B5EF4-FFF2-40B4-BE49-F238E27FC236}">
                <a16:creationId xmlns:a16="http://schemas.microsoft.com/office/drawing/2014/main" id="{0F84C8D6-E7F2-1872-7D2D-2D60BA54EA1A}"/>
              </a:ext>
            </a:extLst>
          </p:cNvPr>
          <p:cNvSpPr txBox="1">
            <a:spLocks/>
          </p:cNvSpPr>
          <p:nvPr/>
        </p:nvSpPr>
        <p:spPr>
          <a:xfrm>
            <a:off x="4185920" y="1143000"/>
            <a:ext cx="3850640" cy="50474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sz="1100" dirty="0"/>
              <a:t>Chief Nursing Officer for Wales and Nurse Director of NHS Wales, having taken up post in 2021. She was formerly the Deputy Chief Nursing Officer at NHS England and Improvement. She played a key role in the pandemic response, supporting guidance development, implementation, and re-</a:t>
            </a:r>
            <a:r>
              <a:rPr lang="en-US" sz="1100" dirty="0" err="1"/>
              <a:t>mobilisation</a:t>
            </a:r>
            <a:r>
              <a:rPr lang="en-US" sz="1100" dirty="0"/>
              <a:t> of NHS services. </a:t>
            </a:r>
          </a:p>
          <a:p>
            <a:pPr>
              <a:lnSpc>
                <a:spcPct val="90000"/>
              </a:lnSpc>
            </a:pPr>
            <a:endParaRPr lang="en-US" sz="1100" dirty="0"/>
          </a:p>
          <a:p>
            <a:pPr>
              <a:lnSpc>
                <a:spcPct val="90000"/>
              </a:lnSpc>
            </a:pPr>
            <a:r>
              <a:rPr lang="en-US" sz="1100" dirty="0"/>
              <a:t>Sue has 30 years of varied experience in nursing and her career has predominantly focused on quality improvement, human factors and safety systems.</a:t>
            </a:r>
          </a:p>
          <a:p>
            <a:pPr>
              <a:lnSpc>
                <a:spcPct val="90000"/>
              </a:lnSpc>
            </a:pPr>
            <a:endParaRPr lang="en-US" sz="1100" dirty="0"/>
          </a:p>
          <a:p>
            <a:pPr>
              <a:lnSpc>
                <a:spcPct val="90000"/>
              </a:lnSpc>
            </a:pPr>
            <a:r>
              <a:rPr lang="en-US" sz="1100" dirty="0"/>
              <a:t>She was made an honorary visiting professor by University of Surrey and more recently by Cardiff University. </a:t>
            </a:r>
          </a:p>
          <a:p>
            <a:pPr>
              <a:lnSpc>
                <a:spcPct val="90000"/>
              </a:lnSpc>
            </a:pPr>
            <a:endParaRPr lang="en-US" sz="1100" dirty="0"/>
          </a:p>
          <a:p>
            <a:pPr>
              <a:lnSpc>
                <a:spcPct val="90000"/>
              </a:lnSpc>
            </a:pPr>
            <a:r>
              <a:rPr lang="en-US" sz="1100" dirty="0"/>
              <a:t>In October 2020, Sue was listed among the Health Service Journal’s 50 most influential people in health,. </a:t>
            </a:r>
          </a:p>
          <a:p>
            <a:pPr>
              <a:lnSpc>
                <a:spcPct val="90000"/>
              </a:lnSpc>
            </a:pPr>
            <a:r>
              <a:rPr lang="en-US" sz="1100" dirty="0"/>
              <a:t>In December 2021 was awarded a fellowship of the Queen’s Nursing Institute.</a:t>
            </a:r>
          </a:p>
          <a:p>
            <a:pPr>
              <a:lnSpc>
                <a:spcPct val="90000"/>
              </a:lnSpc>
            </a:pPr>
            <a:r>
              <a:rPr lang="en-US" sz="1100" dirty="0"/>
              <a:t>In September 2022, Sue attended John F. Kennedy School of Government at Harvard University, and awarded a certificate of completion for the ‘Leadership for the 21st century </a:t>
            </a:r>
            <a:r>
              <a:rPr lang="en-US" sz="1100" dirty="0" err="1"/>
              <a:t>programme</a:t>
            </a:r>
            <a:r>
              <a:rPr lang="en-US" sz="1100" dirty="0"/>
              <a:t>’</a:t>
            </a:r>
          </a:p>
          <a:p>
            <a:pPr>
              <a:lnSpc>
                <a:spcPct val="90000"/>
              </a:lnSpc>
            </a:pPr>
            <a:r>
              <a:rPr lang="en-US" sz="1100" dirty="0"/>
              <a:t>Leadership scholarship Florence Nightingale Foundation.</a:t>
            </a:r>
          </a:p>
          <a:p>
            <a:pPr marL="0">
              <a:lnSpc>
                <a:spcPct val="90000"/>
              </a:lnSpc>
            </a:pPr>
            <a:endParaRPr lang="en-US" sz="600" dirty="0"/>
          </a:p>
        </p:txBody>
      </p:sp>
      <p:sp>
        <p:nvSpPr>
          <p:cNvPr id="15" name="Date Placeholder 4">
            <a:extLst>
              <a:ext uri="{FF2B5EF4-FFF2-40B4-BE49-F238E27FC236}">
                <a16:creationId xmlns:a16="http://schemas.microsoft.com/office/drawing/2014/main" id="{F225D855-34CB-CD4A-4B6E-BB6A2E12FC29}"/>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en-US" kern="1200" dirty="0">
                <a:latin typeface="+mn-lt"/>
                <a:ea typeface="+mn-ea"/>
                <a:cs typeface="+mn-cs"/>
              </a:rPr>
              <a:t>21.09.2022</a:t>
            </a:r>
          </a:p>
        </p:txBody>
      </p:sp>
      <p:sp>
        <p:nvSpPr>
          <p:cNvPr id="16" name="Footer Placeholder 5">
            <a:extLst>
              <a:ext uri="{FF2B5EF4-FFF2-40B4-BE49-F238E27FC236}">
                <a16:creationId xmlns:a16="http://schemas.microsoft.com/office/drawing/2014/main" id="{E8DAC434-BD0D-EABB-F11A-ACBC3229A83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dirty="0"/>
              <a:t>FNF Leadership Scholarship 2021</a:t>
            </a:r>
            <a:endParaRPr lang="en-US" kern="1200" dirty="0">
              <a:latin typeface="+mn-lt"/>
              <a:ea typeface="+mn-ea"/>
              <a:cs typeface="+mn-cs"/>
            </a:endParaRPr>
          </a:p>
        </p:txBody>
      </p:sp>
      <p:sp>
        <p:nvSpPr>
          <p:cNvPr id="17" name="Slide Number Placeholder 6">
            <a:extLst>
              <a:ext uri="{FF2B5EF4-FFF2-40B4-BE49-F238E27FC236}">
                <a16:creationId xmlns:a16="http://schemas.microsoft.com/office/drawing/2014/main" id="{755D5DFE-0413-6607-B0AC-AA8B61E9868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9713C8C-8E70-45D5-AE59-23E60168254E}" type="slidenum">
              <a:rPr lang="en-US" smtClean="0"/>
              <a:pPr>
                <a:spcAft>
                  <a:spcPts val="600"/>
                </a:spcAft>
              </a:pPr>
              <a:t>1</a:t>
            </a:fld>
            <a:endParaRPr lang="en-US" dirty="0"/>
          </a:p>
        </p:txBody>
      </p:sp>
      <p:sp>
        <p:nvSpPr>
          <p:cNvPr id="24" name="Text Placeholder 9">
            <a:extLst>
              <a:ext uri="{FF2B5EF4-FFF2-40B4-BE49-F238E27FC236}">
                <a16:creationId xmlns:a16="http://schemas.microsoft.com/office/drawing/2014/main" id="{0DFC6C28-F9D6-C597-FDF4-0F911ADD8926}"/>
              </a:ext>
            </a:extLst>
          </p:cNvPr>
          <p:cNvSpPr>
            <a:spLocks noGrp="1"/>
          </p:cNvSpPr>
          <p:nvPr>
            <p:ph type="body" sz="quarter" idx="13"/>
          </p:nvPr>
        </p:nvSpPr>
        <p:spPr>
          <a:xfrm>
            <a:off x="8620602" y="424720"/>
            <a:ext cx="3108960" cy="950976"/>
          </a:xfrm>
        </p:spPr>
        <p:txBody>
          <a:bodyPr/>
          <a:lstStyle/>
          <a:p>
            <a:r>
              <a:rPr lang="en-US" dirty="0"/>
              <a:t>Study Background</a:t>
            </a:r>
          </a:p>
        </p:txBody>
      </p:sp>
      <p:sp>
        <p:nvSpPr>
          <p:cNvPr id="26" name="Content Placeholder 10">
            <a:extLst>
              <a:ext uri="{FF2B5EF4-FFF2-40B4-BE49-F238E27FC236}">
                <a16:creationId xmlns:a16="http://schemas.microsoft.com/office/drawing/2014/main" id="{521C93C3-A62F-5A55-1898-32488582DD62}"/>
              </a:ext>
            </a:extLst>
          </p:cNvPr>
          <p:cNvSpPr>
            <a:spLocks noGrp="1"/>
          </p:cNvSpPr>
          <p:nvPr>
            <p:ph sz="quarter" idx="14"/>
          </p:nvPr>
        </p:nvSpPr>
        <p:spPr>
          <a:xfrm>
            <a:off x="8620602" y="1713366"/>
            <a:ext cx="3108960" cy="4620306"/>
          </a:xfrm>
        </p:spPr>
        <p:txBody>
          <a:bodyPr>
            <a:normAutofit/>
          </a:bodyPr>
          <a:lstStyle/>
          <a:p>
            <a:r>
              <a:rPr lang="en-US" sz="1500" dirty="0"/>
              <a:t>Diploma in Nursing, midwifery, community &amp; MH</a:t>
            </a:r>
          </a:p>
          <a:p>
            <a:r>
              <a:rPr lang="en-US" sz="1500" dirty="0"/>
              <a:t>PGDip- Healthcare practitioner</a:t>
            </a:r>
          </a:p>
          <a:p>
            <a:r>
              <a:rPr lang="en-US" sz="1500" dirty="0"/>
              <a:t>MSc- Quality improvement</a:t>
            </a:r>
          </a:p>
          <a:p>
            <a:r>
              <a:rPr lang="en-US" sz="1500" dirty="0"/>
              <a:t>Kings fund: Athena- Women in Leadership</a:t>
            </a:r>
          </a:p>
          <a:p>
            <a:r>
              <a:rPr lang="en-US" sz="1500" dirty="0"/>
              <a:t>FNF leadership scholarship</a:t>
            </a:r>
          </a:p>
          <a:p>
            <a:r>
              <a:rPr lang="en-US" sz="1500" dirty="0"/>
              <a:t>RADA</a:t>
            </a:r>
          </a:p>
          <a:p>
            <a:r>
              <a:rPr lang="en-US" sz="1500" dirty="0"/>
              <a:t>Fellow- QNI</a:t>
            </a:r>
          </a:p>
          <a:p>
            <a:r>
              <a:rPr lang="en-US" sz="1500" dirty="0"/>
              <a:t>Hon. Prof Cardiff University </a:t>
            </a:r>
          </a:p>
          <a:p>
            <a:r>
              <a:rPr lang="en-US" sz="1500" dirty="0"/>
              <a:t>Harvard Kennedy School of Government- Certificate in Leadership for 21</a:t>
            </a:r>
            <a:r>
              <a:rPr lang="en-US" sz="1500" baseline="30000" dirty="0"/>
              <a:t>st</a:t>
            </a:r>
            <a:r>
              <a:rPr lang="en-US" sz="1500" dirty="0"/>
              <a:t> century</a:t>
            </a:r>
          </a:p>
          <a:p>
            <a:endParaRPr lang="en-US" dirty="0"/>
          </a:p>
          <a:p>
            <a:endParaRPr lang="en-US" dirty="0"/>
          </a:p>
        </p:txBody>
      </p:sp>
    </p:spTree>
    <p:extLst>
      <p:ext uri="{BB962C8B-B14F-4D97-AF65-F5344CB8AC3E}">
        <p14:creationId xmlns:p14="http://schemas.microsoft.com/office/powerpoint/2010/main" val="2074766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A85D8F-96DF-414F-96F0-8F01B9758670}"/>
              </a:ext>
            </a:extLst>
          </p:cNvPr>
          <p:cNvSpPr>
            <a:spLocks noGrp="1"/>
          </p:cNvSpPr>
          <p:nvPr>
            <p:ph type="title"/>
          </p:nvPr>
        </p:nvSpPr>
        <p:spPr>
          <a:xfrm>
            <a:off x="176125" y="42965"/>
            <a:ext cx="3200400" cy="969205"/>
          </a:xfrm>
        </p:spPr>
        <p:txBody>
          <a:bodyPr/>
          <a:lstStyle/>
          <a:p>
            <a:r>
              <a:rPr lang="en-US" dirty="0"/>
              <a:t>Agenda</a:t>
            </a:r>
          </a:p>
        </p:txBody>
      </p:sp>
      <p:sp>
        <p:nvSpPr>
          <p:cNvPr id="5" name="Content Placeholder 4">
            <a:extLst>
              <a:ext uri="{FF2B5EF4-FFF2-40B4-BE49-F238E27FC236}">
                <a16:creationId xmlns:a16="http://schemas.microsoft.com/office/drawing/2014/main" id="{07F79409-2936-4FDC-BF6F-45FC9FDA836A}"/>
              </a:ext>
            </a:extLst>
          </p:cNvPr>
          <p:cNvSpPr>
            <a:spLocks noGrp="1"/>
          </p:cNvSpPr>
          <p:nvPr>
            <p:ph idx="1"/>
          </p:nvPr>
        </p:nvSpPr>
        <p:spPr>
          <a:xfrm>
            <a:off x="76495" y="905910"/>
            <a:ext cx="2708651" cy="1636054"/>
          </a:xfrm>
        </p:spPr>
        <p:txBody>
          <a:bodyPr/>
          <a:lstStyle/>
          <a:p>
            <a:pPr marL="342900" indent="-342900">
              <a:buFont typeface="Arial" panose="020B0604020202020204" pitchFamily="34" charset="0"/>
              <a:buChar char="•"/>
            </a:pPr>
            <a:r>
              <a:rPr lang="en-US" dirty="0"/>
              <a:t>Experience</a:t>
            </a:r>
          </a:p>
          <a:p>
            <a:pPr marL="342900" indent="-342900">
              <a:buFont typeface="Arial" panose="020B0604020202020204" pitchFamily="34" charset="0"/>
              <a:buChar char="•"/>
            </a:pPr>
            <a:r>
              <a:rPr lang="en-US" dirty="0"/>
              <a:t>Stand out moments</a:t>
            </a:r>
          </a:p>
          <a:p>
            <a:pPr marL="342900" indent="-342900">
              <a:buFont typeface="Arial" panose="020B0604020202020204" pitchFamily="34" charset="0"/>
              <a:buChar char="•"/>
            </a:pPr>
            <a:r>
              <a:rPr lang="en-US" dirty="0"/>
              <a:t>Impact </a:t>
            </a:r>
          </a:p>
          <a:p>
            <a:endParaRPr lang="en-US" dirty="0"/>
          </a:p>
        </p:txBody>
      </p:sp>
      <p:sp>
        <p:nvSpPr>
          <p:cNvPr id="26" name="Footer Placeholder 25">
            <a:extLst>
              <a:ext uri="{FF2B5EF4-FFF2-40B4-BE49-F238E27FC236}">
                <a16:creationId xmlns:a16="http://schemas.microsoft.com/office/drawing/2014/main" id="{0E469817-940E-4A7E-82D2-9FC9B4D3AA33}"/>
              </a:ext>
            </a:extLst>
          </p:cNvPr>
          <p:cNvSpPr>
            <a:spLocks noGrp="1"/>
          </p:cNvSpPr>
          <p:nvPr>
            <p:ph type="ftr" sz="quarter" idx="11"/>
          </p:nvPr>
        </p:nvSpPr>
        <p:spPr/>
        <p:txBody>
          <a:bodyPr/>
          <a:lstStyle/>
          <a:p>
            <a:pPr algn="l"/>
            <a:r>
              <a:rPr lang="en-US" dirty="0"/>
              <a:t>Presentation Title</a:t>
            </a:r>
          </a:p>
        </p:txBody>
      </p:sp>
      <p:pic>
        <p:nvPicPr>
          <p:cNvPr id="2" name="Picture 1">
            <a:extLst>
              <a:ext uri="{FF2B5EF4-FFF2-40B4-BE49-F238E27FC236}">
                <a16:creationId xmlns:a16="http://schemas.microsoft.com/office/drawing/2014/main" id="{2AA5C357-4486-381A-9DC1-545CE9F625C1}"/>
              </a:ext>
            </a:extLst>
          </p:cNvPr>
          <p:cNvPicPr>
            <a:picLocks noChangeAspect="1"/>
          </p:cNvPicPr>
          <p:nvPr/>
        </p:nvPicPr>
        <p:blipFill>
          <a:blip r:embed="rId2"/>
          <a:stretch>
            <a:fillRect/>
          </a:stretch>
        </p:blipFill>
        <p:spPr>
          <a:xfrm>
            <a:off x="5822006" y="360727"/>
            <a:ext cx="5986942" cy="3447875"/>
          </a:xfrm>
          <a:prstGeom prst="rect">
            <a:avLst/>
          </a:prstGeom>
        </p:spPr>
      </p:pic>
      <p:pic>
        <p:nvPicPr>
          <p:cNvPr id="9" name="Picture 8">
            <a:extLst>
              <a:ext uri="{FF2B5EF4-FFF2-40B4-BE49-F238E27FC236}">
                <a16:creationId xmlns:a16="http://schemas.microsoft.com/office/drawing/2014/main" id="{1C7BDF92-34D3-4425-956E-713F67772FEC}"/>
              </a:ext>
            </a:extLst>
          </p:cNvPr>
          <p:cNvPicPr>
            <a:picLocks noChangeAspect="1"/>
          </p:cNvPicPr>
          <p:nvPr/>
        </p:nvPicPr>
        <p:blipFill>
          <a:blip r:embed="rId3"/>
          <a:stretch>
            <a:fillRect/>
          </a:stretch>
        </p:blipFill>
        <p:spPr>
          <a:xfrm>
            <a:off x="4581173" y="4355196"/>
            <a:ext cx="3029653" cy="2485240"/>
          </a:xfrm>
          <a:prstGeom prst="rect">
            <a:avLst/>
          </a:prstGeom>
        </p:spPr>
      </p:pic>
      <p:pic>
        <p:nvPicPr>
          <p:cNvPr id="24" name="Picture 23">
            <a:extLst>
              <a:ext uri="{FF2B5EF4-FFF2-40B4-BE49-F238E27FC236}">
                <a16:creationId xmlns:a16="http://schemas.microsoft.com/office/drawing/2014/main" id="{1A6C3AAD-DF1C-3996-8091-161E231F129A}"/>
              </a:ext>
            </a:extLst>
          </p:cNvPr>
          <p:cNvPicPr>
            <a:picLocks noChangeAspect="1"/>
          </p:cNvPicPr>
          <p:nvPr/>
        </p:nvPicPr>
        <p:blipFill>
          <a:blip r:embed="rId4"/>
          <a:stretch>
            <a:fillRect/>
          </a:stretch>
        </p:blipFill>
        <p:spPr>
          <a:xfrm>
            <a:off x="8620907" y="4337107"/>
            <a:ext cx="3463940" cy="2384367"/>
          </a:xfrm>
          <a:prstGeom prst="rect">
            <a:avLst/>
          </a:prstGeom>
        </p:spPr>
      </p:pic>
      <p:pic>
        <p:nvPicPr>
          <p:cNvPr id="25" name="Picture 24">
            <a:extLst>
              <a:ext uri="{FF2B5EF4-FFF2-40B4-BE49-F238E27FC236}">
                <a16:creationId xmlns:a16="http://schemas.microsoft.com/office/drawing/2014/main" id="{A06ED0CA-8577-3372-68D2-6BF141FC05A5}"/>
              </a:ext>
            </a:extLst>
          </p:cNvPr>
          <p:cNvPicPr>
            <a:picLocks noChangeAspect="1"/>
          </p:cNvPicPr>
          <p:nvPr/>
        </p:nvPicPr>
        <p:blipFill>
          <a:blip r:embed="rId5"/>
          <a:stretch>
            <a:fillRect/>
          </a:stretch>
        </p:blipFill>
        <p:spPr>
          <a:xfrm>
            <a:off x="250069" y="4406990"/>
            <a:ext cx="3218489" cy="2345474"/>
          </a:xfrm>
          <a:prstGeom prst="rect">
            <a:avLst/>
          </a:prstGeom>
        </p:spPr>
      </p:pic>
      <p:pic>
        <p:nvPicPr>
          <p:cNvPr id="28" name="Picture 27">
            <a:extLst>
              <a:ext uri="{FF2B5EF4-FFF2-40B4-BE49-F238E27FC236}">
                <a16:creationId xmlns:a16="http://schemas.microsoft.com/office/drawing/2014/main" id="{0179C4DC-C2BB-2C4F-833A-E62A06D99588}"/>
              </a:ext>
            </a:extLst>
          </p:cNvPr>
          <p:cNvPicPr>
            <a:picLocks noChangeAspect="1"/>
          </p:cNvPicPr>
          <p:nvPr/>
        </p:nvPicPr>
        <p:blipFill>
          <a:blip r:embed="rId6"/>
          <a:stretch>
            <a:fillRect/>
          </a:stretch>
        </p:blipFill>
        <p:spPr>
          <a:xfrm>
            <a:off x="250069" y="2675953"/>
            <a:ext cx="4925660" cy="1340986"/>
          </a:xfrm>
          <a:prstGeom prst="rect">
            <a:avLst/>
          </a:prstGeom>
        </p:spPr>
        <p:style>
          <a:lnRef idx="1">
            <a:schemeClr val="accent6"/>
          </a:lnRef>
          <a:fillRef idx="2">
            <a:schemeClr val="accent6"/>
          </a:fillRef>
          <a:effectRef idx="1">
            <a:schemeClr val="accent6"/>
          </a:effectRef>
          <a:fontRef idx="minor">
            <a:schemeClr val="dk1"/>
          </a:fontRef>
        </p:style>
      </p:pic>
    </p:spTree>
    <p:extLst>
      <p:ext uri="{BB962C8B-B14F-4D97-AF65-F5344CB8AC3E}">
        <p14:creationId xmlns:p14="http://schemas.microsoft.com/office/powerpoint/2010/main" val="1912948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67F229A-48C3-4BE7-96EC-3C05DC7FB720}"/>
              </a:ext>
            </a:extLst>
          </p:cNvPr>
          <p:cNvSpPr>
            <a:spLocks noGrp="1"/>
          </p:cNvSpPr>
          <p:nvPr>
            <p:ph type="title"/>
          </p:nvPr>
        </p:nvSpPr>
        <p:spPr>
          <a:xfrm>
            <a:off x="1661019" y="2024342"/>
            <a:ext cx="4231097" cy="2373086"/>
          </a:xfrm>
        </p:spPr>
        <p:txBody>
          <a:bodyPr>
            <a:normAutofit/>
          </a:bodyPr>
          <a:lstStyle/>
          <a:p>
            <a:r>
              <a:rPr lang="en-US" sz="2000" dirty="0"/>
              <a:t>Quality Improvement project:</a:t>
            </a:r>
            <a:br>
              <a:rPr lang="en-US" sz="1200" dirty="0"/>
            </a:br>
            <a:br>
              <a:rPr lang="en-US" sz="1200" dirty="0"/>
            </a:br>
            <a:r>
              <a:rPr lang="en-US" sz="2000" dirty="0"/>
              <a:t> </a:t>
            </a:r>
            <a:r>
              <a:rPr lang="en-GB" sz="2000" dirty="0">
                <a:effectLst/>
                <a:latin typeface="Times New Roman" panose="02020603050405020304" pitchFamily="18" charset="0"/>
                <a:ea typeface="Times New Roman" panose="02020603050405020304" pitchFamily="18" charset="0"/>
              </a:rPr>
              <a:t>Scoping the educational and lived experience of  Government Chief Nursing officers </a:t>
            </a:r>
            <a:br>
              <a:rPr lang="en-GB" sz="2000" dirty="0">
                <a:effectLst/>
                <a:latin typeface="Times New Roman" panose="02020603050405020304" pitchFamily="18" charset="0"/>
                <a:ea typeface="Times New Roman" panose="02020603050405020304" pitchFamily="18" charset="0"/>
              </a:rPr>
            </a:br>
            <a:br>
              <a:rPr lang="en-GB" sz="2000" dirty="0">
                <a:effectLst/>
                <a:latin typeface="Times New Roman" panose="02020603050405020304" pitchFamily="18" charset="0"/>
                <a:ea typeface="Times New Roman" panose="02020603050405020304" pitchFamily="18" charset="0"/>
              </a:rPr>
            </a:br>
            <a:r>
              <a:rPr lang="en-GB" sz="2000" dirty="0">
                <a:effectLst/>
                <a:latin typeface="Times New Roman" panose="02020603050405020304" pitchFamily="18" charset="0"/>
                <a:ea typeface="Times New Roman" panose="02020603050405020304" pitchFamily="18" charset="0"/>
              </a:rPr>
              <a:t>Aim: to develop support offer for aspirant and new GCNOs.</a:t>
            </a:r>
            <a:endParaRPr lang="en-US" sz="2000" dirty="0"/>
          </a:p>
        </p:txBody>
      </p:sp>
      <p:sp>
        <p:nvSpPr>
          <p:cNvPr id="11" name="Content Placeholder 10">
            <a:extLst>
              <a:ext uri="{FF2B5EF4-FFF2-40B4-BE49-F238E27FC236}">
                <a16:creationId xmlns:a16="http://schemas.microsoft.com/office/drawing/2014/main" id="{7041F48D-F184-4F9F-B5AC-F127F0898F39}"/>
              </a:ext>
            </a:extLst>
          </p:cNvPr>
          <p:cNvSpPr>
            <a:spLocks noGrp="1"/>
          </p:cNvSpPr>
          <p:nvPr>
            <p:ph sz="quarter" idx="13"/>
          </p:nvPr>
        </p:nvSpPr>
        <p:spPr>
          <a:xfrm>
            <a:off x="6820250" y="421751"/>
            <a:ext cx="4714612" cy="1736523"/>
          </a:xfrm>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endParaRPr lang="en-US" sz="12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171450" lvl="0" indent="-171450">
              <a:lnSpc>
                <a:spcPct val="100000"/>
              </a:lnSpc>
              <a:buFontTx/>
              <a:buChar char="-"/>
            </a:pPr>
            <a:endParaRPr lang="en-US" sz="1200" dirty="0">
              <a:solidFill>
                <a:srgbClr val="000000"/>
              </a:solidFill>
              <a:latin typeface="Arial" panose="020B0604020202020204" pitchFamily="34" charset="0"/>
              <a:cs typeface="Arial" panose="020B0604020202020204" pitchFamily="34" charset="0"/>
            </a:endParaRPr>
          </a:p>
          <a:p>
            <a:pPr lvl="0">
              <a:lnSpc>
                <a:spcPct val="100000"/>
              </a:lnSpc>
            </a:pPr>
            <a:r>
              <a:rPr lang="en-US" sz="1200" b="1" dirty="0">
                <a:solidFill>
                  <a:srgbClr val="000000"/>
                </a:solidFill>
                <a:effectLst/>
                <a:latin typeface="Arial" panose="020B0604020202020204" pitchFamily="34" charset="0"/>
                <a:ea typeface="Arial" panose="020B0604020202020204" pitchFamily="34" charset="0"/>
              </a:rPr>
              <a:t>Objective- </a:t>
            </a:r>
            <a:endParaRPr lang="en-GB" sz="1200" dirty="0">
              <a:solidFill>
                <a:srgbClr val="000000"/>
              </a:solidFill>
              <a:effectLst/>
              <a:latin typeface="Arial" panose="020B0604020202020204" pitchFamily="34" charset="0"/>
              <a:ea typeface="Arial" panose="020B0604020202020204" pitchFamily="34" charset="0"/>
            </a:endParaRPr>
          </a:p>
          <a:p>
            <a:pPr marL="171450" lvl="0" indent="-171450">
              <a:lnSpc>
                <a:spcPct val="100000"/>
              </a:lnSpc>
              <a:buFont typeface="Arial" panose="020B0604020202020204" pitchFamily="34" charset="0"/>
              <a:buChar char="•"/>
            </a:pPr>
            <a:r>
              <a:rPr lang="en-US" sz="1200" dirty="0">
                <a:solidFill>
                  <a:srgbClr val="000000"/>
                </a:solidFill>
                <a:effectLst/>
                <a:latin typeface="Arial" panose="020B0604020202020204" pitchFamily="34" charset="0"/>
                <a:ea typeface="Arial" panose="020B0604020202020204" pitchFamily="34" charset="0"/>
              </a:rPr>
              <a:t>Scoping exercise of current UK and Europe government CNO’s to understand career development</a:t>
            </a:r>
            <a:endParaRPr lang="en-GB" sz="1200" dirty="0">
              <a:solidFill>
                <a:srgbClr val="000000"/>
              </a:solidFill>
              <a:effectLst/>
              <a:latin typeface="Arial" panose="020B0604020202020204" pitchFamily="34" charset="0"/>
              <a:ea typeface="Arial" panose="020B0604020202020204" pitchFamily="34" charset="0"/>
            </a:endParaRPr>
          </a:p>
          <a:p>
            <a:pPr marL="171450" lvl="0" indent="-171450">
              <a:lnSpc>
                <a:spcPct val="100000"/>
              </a:lnSpc>
              <a:buFont typeface="Arial" panose="020B0604020202020204" pitchFamily="34" charset="0"/>
              <a:buChar char="•"/>
            </a:pPr>
            <a:r>
              <a:rPr lang="en-US" sz="1200" dirty="0">
                <a:solidFill>
                  <a:srgbClr val="000000"/>
                </a:solidFill>
                <a:effectLst/>
                <a:latin typeface="Arial" panose="020B0604020202020204" pitchFamily="34" charset="0"/>
                <a:ea typeface="Arial" panose="020B0604020202020204" pitchFamily="34" charset="0"/>
              </a:rPr>
              <a:t>Identify which opportunities strengthened experience for role</a:t>
            </a:r>
            <a:endParaRPr lang="en-GB" sz="1200" dirty="0">
              <a:solidFill>
                <a:srgbClr val="000000"/>
              </a:solidFill>
              <a:effectLst/>
              <a:latin typeface="Arial" panose="020B0604020202020204" pitchFamily="34" charset="0"/>
              <a:ea typeface="Arial" panose="020B0604020202020204" pitchFamily="34" charset="0"/>
            </a:endParaRPr>
          </a:p>
          <a:p>
            <a:pPr marL="171450" lvl="0" indent="-171450">
              <a:lnSpc>
                <a:spcPct val="100000"/>
              </a:lnSpc>
              <a:buFont typeface="Arial" panose="020B0604020202020204" pitchFamily="34" charset="0"/>
              <a:buChar char="•"/>
            </a:pPr>
            <a:r>
              <a:rPr lang="en-US" sz="1200" dirty="0">
                <a:solidFill>
                  <a:srgbClr val="000000"/>
                </a:solidFill>
                <a:effectLst/>
                <a:latin typeface="Arial" panose="020B0604020202020204" pitchFamily="34" charset="0"/>
                <a:ea typeface="Arial" panose="020B0604020202020204" pitchFamily="34" charset="0"/>
              </a:rPr>
              <a:t>Identify gaps in experience </a:t>
            </a:r>
            <a:endParaRPr lang="en-GB" sz="1200" dirty="0">
              <a:solidFill>
                <a:srgbClr val="000000"/>
              </a:solidFill>
              <a:effectLst/>
              <a:latin typeface="Arial" panose="020B0604020202020204" pitchFamily="34" charset="0"/>
              <a:ea typeface="Arial" panose="020B0604020202020204" pitchFamily="34" charset="0"/>
            </a:endParaRPr>
          </a:p>
          <a:p>
            <a:pPr marL="171450" lvl="0" indent="-171450">
              <a:lnSpc>
                <a:spcPct val="100000"/>
              </a:lnSpc>
              <a:buFont typeface="Arial" panose="020B0604020202020204" pitchFamily="34" charset="0"/>
              <a:buChar char="•"/>
            </a:pPr>
            <a:r>
              <a:rPr lang="en-US" sz="1200" dirty="0">
                <a:solidFill>
                  <a:srgbClr val="000000"/>
                </a:solidFill>
                <a:effectLst/>
                <a:latin typeface="Arial" panose="020B0604020202020204" pitchFamily="34" charset="0"/>
                <a:ea typeface="Arial" panose="020B0604020202020204" pitchFamily="34" charset="0"/>
              </a:rPr>
              <a:t>How to identify a talent pool for government roles in nursing /midwifery</a:t>
            </a:r>
            <a:endParaRPr lang="en-US" sz="1200" dirty="0"/>
          </a:p>
          <a:p>
            <a:pPr marL="171450" lvl="0" indent="-171450">
              <a:lnSpc>
                <a:spcPct val="100000"/>
              </a:lnSpc>
              <a:buFontTx/>
              <a:buChar char="-"/>
            </a:pPr>
            <a:endParaRPr lang="en-US" sz="1200" dirty="0">
              <a:latin typeface="Arial" panose="020B0604020202020204" pitchFamily="34" charset="0"/>
              <a:cs typeface="Arial" panose="020B0604020202020204" pitchFamily="34" charset="0"/>
            </a:endParaRPr>
          </a:p>
          <a:p>
            <a:endParaRPr lang="en-US" sz="1800" dirty="0"/>
          </a:p>
        </p:txBody>
      </p:sp>
      <p:sp>
        <p:nvSpPr>
          <p:cNvPr id="12" name="Date Placeholder 11">
            <a:extLst>
              <a:ext uri="{FF2B5EF4-FFF2-40B4-BE49-F238E27FC236}">
                <a16:creationId xmlns:a16="http://schemas.microsoft.com/office/drawing/2014/main" id="{9C693BAD-6B4E-48AD-88BF-D933B374A1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entury Gothic"/>
                <a:ea typeface="+mn-ea"/>
                <a:cs typeface="+mn-cs"/>
              </a:rPr>
              <a:t>21.09.2022</a:t>
            </a:r>
          </a:p>
        </p:txBody>
      </p:sp>
      <p:sp>
        <p:nvSpPr>
          <p:cNvPr id="13" name="Footer Placeholder 12">
            <a:extLst>
              <a:ext uri="{FF2B5EF4-FFF2-40B4-BE49-F238E27FC236}">
                <a16:creationId xmlns:a16="http://schemas.microsoft.com/office/drawing/2014/main" id="{1B9E4CF7-70FB-40DF-BE47-6E5AE3154753}"/>
              </a:ext>
            </a:extLst>
          </p:cNvPr>
          <p:cNvSpPr>
            <a:spLocks noGrp="1"/>
          </p:cNvSpPr>
          <p:nvPr>
            <p:ph type="ftr" sz="quarter" idx="11"/>
          </p:nvPr>
        </p:nvSpPr>
        <p:spPr>
          <a:xfrm>
            <a:off x="3776567" y="6436249"/>
            <a:ext cx="4114800" cy="365125"/>
          </a:xfrm>
        </p:spPr>
        <p: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entury Gothic"/>
                <a:ea typeface="+mn-ea"/>
                <a:cs typeface="+mn-cs"/>
              </a:rPr>
              <a:t>FNF Leadership Scholarship 2021</a:t>
            </a:r>
          </a:p>
        </p:txBody>
      </p:sp>
      <p:sp>
        <p:nvSpPr>
          <p:cNvPr id="14" name="Slide Number Placeholder 13">
            <a:extLst>
              <a:ext uri="{FF2B5EF4-FFF2-40B4-BE49-F238E27FC236}">
                <a16:creationId xmlns:a16="http://schemas.microsoft.com/office/drawing/2014/main" id="{C1EA167B-7079-4284-997F-7309C510B763}"/>
              </a:ext>
            </a:extLst>
          </p:cNvPr>
          <p:cNvSpPr>
            <a:spLocks noGrp="1"/>
          </p:cNvSpPr>
          <p:nvPr>
            <p:ph type="sldNum" sz="quarter" idx="12"/>
          </p:nvPr>
        </p:nvSpPr>
        <p:spPr/>
        <p:txBody>
          <a:bodyPr/>
          <a:lstStyle/>
          <a:p>
            <a:fld id="{B9713C8C-8E70-45D5-AE59-23E60168254E}" type="slidenum">
              <a:rPr lang="en-US" smtClean="0"/>
              <a:t>3</a:t>
            </a:fld>
            <a:endParaRPr lang="en-US" dirty="0"/>
          </a:p>
        </p:txBody>
      </p:sp>
      <p:sp>
        <p:nvSpPr>
          <p:cNvPr id="4" name="TextBox 3">
            <a:extLst>
              <a:ext uri="{FF2B5EF4-FFF2-40B4-BE49-F238E27FC236}">
                <a16:creationId xmlns:a16="http://schemas.microsoft.com/office/drawing/2014/main" id="{A0BFBE51-6A24-7A24-5132-1AF64B5428CB}"/>
              </a:ext>
            </a:extLst>
          </p:cNvPr>
          <p:cNvSpPr txBox="1"/>
          <p:nvPr/>
        </p:nvSpPr>
        <p:spPr>
          <a:xfrm>
            <a:off x="6887362" y="2858548"/>
            <a:ext cx="4647500" cy="366561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050" b="1" dirty="0">
                <a:latin typeface="Arial" panose="020B0604020202020204" pitchFamily="34" charset="0"/>
                <a:cs typeface="Arial" panose="020B0604020202020204" pitchFamily="34" charset="0"/>
              </a:rPr>
              <a:t>Methodology:</a:t>
            </a:r>
          </a:p>
          <a:p>
            <a:endParaRPr lang="en-GB" sz="1050" b="1" dirty="0">
              <a:latin typeface="Arial" panose="020B0604020202020204" pitchFamily="34" charset="0"/>
              <a:cs typeface="Arial" panose="020B0604020202020204" pitchFamily="34" charset="0"/>
            </a:endParaRPr>
          </a:p>
          <a:p>
            <a:pPr>
              <a:lnSpc>
                <a:spcPct val="115000"/>
              </a:lnSpc>
            </a:pPr>
            <a:r>
              <a:rPr lang="en-US" sz="1050" dirty="0">
                <a:solidFill>
                  <a:srgbClr val="000000"/>
                </a:solidFill>
                <a:effectLst/>
                <a:latin typeface="Arial" panose="020B0604020202020204" pitchFamily="34" charset="0"/>
                <a:ea typeface="Arial" panose="020B0604020202020204" pitchFamily="34" charset="0"/>
                <a:cs typeface="Arial" panose="020B0604020202020204" pitchFamily="34" charset="0"/>
              </a:rPr>
              <a:t>The scope included interviewing the following:</a:t>
            </a:r>
            <a:endParaRPr lang="en-GB" sz="105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US" sz="1050" dirty="0">
                <a:solidFill>
                  <a:srgbClr val="000000"/>
                </a:solidFill>
                <a:effectLst/>
                <a:latin typeface="Arial" panose="020B0604020202020204" pitchFamily="34" charset="0"/>
                <a:ea typeface="Arial" panose="020B0604020202020204" pitchFamily="34" charset="0"/>
                <a:cs typeface="Arial" panose="020B0604020202020204" pitchFamily="34" charset="0"/>
              </a:rPr>
              <a:t>Current  UK CNOs for Scotland, Northern Ireland, England,</a:t>
            </a:r>
            <a:endParaRPr lang="en-GB" sz="105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US" sz="1050" dirty="0">
                <a:solidFill>
                  <a:srgbClr val="000000"/>
                </a:solidFill>
                <a:effectLst/>
                <a:latin typeface="Arial" panose="020B0604020202020204" pitchFamily="34" charset="0"/>
                <a:ea typeface="Arial" panose="020B0604020202020204" pitchFamily="34" charset="0"/>
                <a:cs typeface="Arial" panose="020B0604020202020204" pitchFamily="34" charset="0"/>
              </a:rPr>
              <a:t>2 x previous UK CNOs, and Republic of Ireland’s CNO, </a:t>
            </a:r>
            <a:endParaRPr lang="en-GB" sz="105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US" sz="1050" dirty="0">
                <a:solidFill>
                  <a:srgbClr val="000000"/>
                </a:solidFill>
                <a:effectLst/>
                <a:latin typeface="Arial" panose="020B0604020202020204" pitchFamily="34" charset="0"/>
                <a:ea typeface="Arial" panose="020B0604020202020204" pitchFamily="34" charset="0"/>
                <a:cs typeface="Arial" panose="020B0604020202020204" pitchFamily="34" charset="0"/>
              </a:rPr>
              <a:t>European Regional CNO for World Health Organization, </a:t>
            </a:r>
            <a:endParaRPr lang="en-GB" sz="105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US" sz="1050" dirty="0">
                <a:solidFill>
                  <a:srgbClr val="000000"/>
                </a:solidFill>
                <a:effectLst/>
                <a:latin typeface="Arial" panose="020B0604020202020204" pitchFamily="34" charset="0"/>
                <a:ea typeface="Arial" panose="020B0604020202020204" pitchFamily="34" charset="0"/>
                <a:cs typeface="Arial" panose="020B0604020202020204" pitchFamily="34" charset="0"/>
              </a:rPr>
              <a:t>1x Chief Midwifery officer for Wales.</a:t>
            </a:r>
            <a:endParaRPr lang="en-GB" sz="105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US" sz="1050" dirty="0">
                <a:solidFill>
                  <a:srgbClr val="000000"/>
                </a:solidFill>
                <a:effectLst/>
                <a:latin typeface="Arial" panose="020B0604020202020204" pitchFamily="34" charset="0"/>
                <a:ea typeface="Arial" panose="020B0604020202020204" pitchFamily="34" charset="0"/>
                <a:cs typeface="Arial" panose="020B0604020202020204" pitchFamily="34" charset="0"/>
              </a:rPr>
              <a:t>International CNOs</a:t>
            </a:r>
            <a:endParaRPr lang="en-GB" sz="105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a:lnSpc>
                <a:spcPct val="115000"/>
              </a:lnSpc>
            </a:pPr>
            <a:r>
              <a:rPr lang="en-US" sz="105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GB" sz="105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a:lnSpc>
                <a:spcPct val="115000"/>
              </a:lnSpc>
            </a:pPr>
            <a:r>
              <a:rPr lang="en-US" sz="1050" dirty="0">
                <a:solidFill>
                  <a:srgbClr val="000000"/>
                </a:solidFill>
                <a:effectLst/>
                <a:latin typeface="Arial" panose="020B0604020202020204" pitchFamily="34" charset="0"/>
                <a:ea typeface="Arial" panose="020B0604020202020204" pitchFamily="34" charset="0"/>
                <a:cs typeface="Arial" panose="020B0604020202020204" pitchFamily="34" charset="0"/>
              </a:rPr>
              <a:t>Ideally this will inform and help to expand this work  to a second stage;  where a full scoping review of current leadership offers across England, Wales and Scotland and devising a bespoke leadership offer to current executive directors of nursing and midwifery, looking to understand the GCNO role and test whether this is the complex and rewarding path they wish to tread. </a:t>
            </a:r>
            <a:endParaRPr lang="en-GB" sz="105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a:lnSpc>
                <a:spcPct val="115000"/>
              </a:lnSpc>
            </a:pPr>
            <a:r>
              <a:rPr lang="en-US" sz="105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GB" sz="105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a:lnSpc>
                <a:spcPct val="115000"/>
              </a:lnSpc>
            </a:pPr>
            <a:r>
              <a:rPr lang="en-US" sz="1050" dirty="0">
                <a:solidFill>
                  <a:srgbClr val="000000"/>
                </a:solidFill>
                <a:effectLst/>
                <a:latin typeface="Arial" panose="020B0604020202020204" pitchFamily="34" charset="0"/>
                <a:ea typeface="Arial" panose="020B0604020202020204" pitchFamily="34" charset="0"/>
                <a:cs typeface="Arial" panose="020B0604020202020204" pitchFamily="34" charset="0"/>
              </a:rPr>
              <a:t>Phase 3 will involve seeking suitable providers to </a:t>
            </a:r>
            <a:r>
              <a:rPr lang="en-US" sz="105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testa</a:t>
            </a:r>
            <a:r>
              <a:rPr lang="en-US" sz="1050" dirty="0">
                <a:solidFill>
                  <a:srgbClr val="000000"/>
                </a:solidFill>
                <a:effectLst/>
                <a:latin typeface="Arial" panose="020B0604020202020204" pitchFamily="34" charset="0"/>
                <a:ea typeface="Arial" panose="020B0604020202020204" pitchFamily="34" charset="0"/>
                <a:cs typeface="Arial" panose="020B0604020202020204" pitchFamily="34" charset="0"/>
              </a:rPr>
              <a:t> comprehensive offer and deliver such a </a:t>
            </a:r>
            <a:r>
              <a:rPr lang="en-US" sz="105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programme</a:t>
            </a:r>
            <a:r>
              <a:rPr lang="en-US" sz="1050" dirty="0">
                <a:solidFill>
                  <a:srgbClr val="000000"/>
                </a:solidFill>
                <a:effectLst/>
                <a:latin typeface="Arial" panose="020B0604020202020204" pitchFamily="34" charset="0"/>
                <a:ea typeface="Arial" panose="020B0604020202020204" pitchFamily="34" charset="0"/>
                <a:cs typeface="Arial" panose="020B0604020202020204" pitchFamily="34" charset="0"/>
              </a:rPr>
              <a:t>.</a:t>
            </a:r>
            <a:endParaRPr lang="en-GB" sz="105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849151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E4B7A80-DECC-F353-526A-BDEB91D6B5FE}"/>
              </a:ext>
            </a:extLst>
          </p:cNvPr>
          <p:cNvPicPr>
            <a:picLocks noChangeAspect="1"/>
          </p:cNvPicPr>
          <p:nvPr/>
        </p:nvPicPr>
        <p:blipFill>
          <a:blip r:embed="rId2"/>
          <a:stretch>
            <a:fillRect/>
          </a:stretch>
        </p:blipFill>
        <p:spPr>
          <a:xfrm>
            <a:off x="147688" y="273108"/>
            <a:ext cx="3340963" cy="3099511"/>
          </a:xfrm>
          <a:prstGeom prst="rect">
            <a:avLst/>
          </a:prstGeom>
        </p:spPr>
      </p:pic>
      <p:pic>
        <p:nvPicPr>
          <p:cNvPr id="15" name="Picture Placeholder 14">
            <a:extLst>
              <a:ext uri="{FF2B5EF4-FFF2-40B4-BE49-F238E27FC236}">
                <a16:creationId xmlns:a16="http://schemas.microsoft.com/office/drawing/2014/main" id="{0393D333-F169-C3C0-9DA5-67EE351B60F8}"/>
              </a:ext>
            </a:extLst>
          </p:cNvPr>
          <p:cNvPicPr>
            <a:picLocks noGrp="1" noChangeAspect="1"/>
          </p:cNvPicPr>
          <p:nvPr>
            <p:ph type="pic" sz="quarter" idx="14"/>
          </p:nvPr>
        </p:nvPicPr>
        <p:blipFill>
          <a:blip r:embed="rId3"/>
          <a:srcRect l="7525" r="7525"/>
          <a:stretch>
            <a:fillRect/>
          </a:stretch>
        </p:blipFill>
        <p:spPr>
          <a:xfrm>
            <a:off x="7394939" y="4353886"/>
            <a:ext cx="2986911" cy="2343696"/>
          </a:xfrm>
          <a:prstGeom prst="rect">
            <a:avLst/>
          </a:prstGeom>
        </p:spPr>
      </p:pic>
      <p:pic>
        <p:nvPicPr>
          <p:cNvPr id="20" name="Picture 19">
            <a:extLst>
              <a:ext uri="{FF2B5EF4-FFF2-40B4-BE49-F238E27FC236}">
                <a16:creationId xmlns:a16="http://schemas.microsoft.com/office/drawing/2014/main" id="{A559DE32-63A3-172E-ECB6-AD5968F94FEE}"/>
              </a:ext>
            </a:extLst>
          </p:cNvPr>
          <p:cNvPicPr>
            <a:picLocks noChangeAspect="1"/>
          </p:cNvPicPr>
          <p:nvPr/>
        </p:nvPicPr>
        <p:blipFill>
          <a:blip r:embed="rId4"/>
          <a:stretch>
            <a:fillRect/>
          </a:stretch>
        </p:blipFill>
        <p:spPr>
          <a:xfrm>
            <a:off x="4510480" y="468258"/>
            <a:ext cx="3099512" cy="3099512"/>
          </a:xfrm>
          <a:prstGeom prst="rect">
            <a:avLst/>
          </a:prstGeom>
        </p:spPr>
      </p:pic>
      <p:sp>
        <p:nvSpPr>
          <p:cNvPr id="21" name="TextBox 20">
            <a:extLst>
              <a:ext uri="{FF2B5EF4-FFF2-40B4-BE49-F238E27FC236}">
                <a16:creationId xmlns:a16="http://schemas.microsoft.com/office/drawing/2014/main" id="{830DC67B-418B-328E-6631-4EDFE1571B7B}"/>
              </a:ext>
            </a:extLst>
          </p:cNvPr>
          <p:cNvSpPr txBox="1"/>
          <p:nvPr/>
        </p:nvSpPr>
        <p:spPr>
          <a:xfrm>
            <a:off x="147688" y="3313578"/>
            <a:ext cx="3404013" cy="584775"/>
          </a:xfrm>
          <a:prstGeom prst="rect">
            <a:avLst/>
          </a:prstGeom>
          <a:noFill/>
        </p:spPr>
        <p:txBody>
          <a:bodyPr wrap="square" rtlCol="0">
            <a:spAutoFit/>
          </a:bodyPr>
          <a:lstStyle/>
          <a:p>
            <a:r>
              <a:rPr lang="en-GB" sz="1600" dirty="0"/>
              <a:t>Colleagues-  Collaboration opportunities</a:t>
            </a:r>
          </a:p>
        </p:txBody>
      </p:sp>
      <p:sp>
        <p:nvSpPr>
          <p:cNvPr id="22" name="TextBox 21">
            <a:extLst>
              <a:ext uri="{FF2B5EF4-FFF2-40B4-BE49-F238E27FC236}">
                <a16:creationId xmlns:a16="http://schemas.microsoft.com/office/drawing/2014/main" id="{E5B8C694-8BF6-7A0A-49BA-8ABB89F19594}"/>
              </a:ext>
            </a:extLst>
          </p:cNvPr>
          <p:cNvSpPr txBox="1"/>
          <p:nvPr/>
        </p:nvSpPr>
        <p:spPr>
          <a:xfrm>
            <a:off x="8958991" y="2024416"/>
            <a:ext cx="2665678" cy="1508105"/>
          </a:xfrm>
          <a:prstGeom prst="rect">
            <a:avLst/>
          </a:prstGeom>
          <a:noFill/>
        </p:spPr>
        <p:txBody>
          <a:bodyPr wrap="square" rtlCol="0">
            <a:spAutoFit/>
          </a:bodyPr>
          <a:lstStyle/>
          <a:p>
            <a:r>
              <a:rPr lang="en-GB" sz="1400" dirty="0"/>
              <a:t>Research- collaborating with Research organisation in Canada on the value of the government CNO!</a:t>
            </a:r>
          </a:p>
          <a:p>
            <a:endParaRPr lang="en-GB" dirty="0"/>
          </a:p>
          <a:p>
            <a:endParaRPr lang="en-GB" dirty="0"/>
          </a:p>
        </p:txBody>
      </p:sp>
      <p:sp>
        <p:nvSpPr>
          <p:cNvPr id="23" name="Arrow: Down 22">
            <a:extLst>
              <a:ext uri="{FF2B5EF4-FFF2-40B4-BE49-F238E27FC236}">
                <a16:creationId xmlns:a16="http://schemas.microsoft.com/office/drawing/2014/main" id="{DCC30212-2EBA-EC87-70F2-491987A49A51}"/>
              </a:ext>
            </a:extLst>
          </p:cNvPr>
          <p:cNvSpPr/>
          <p:nvPr/>
        </p:nvSpPr>
        <p:spPr>
          <a:xfrm>
            <a:off x="5727816" y="3567770"/>
            <a:ext cx="629174" cy="15184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09CBC259-AA6C-1332-C474-7B916A00067C}"/>
              </a:ext>
            </a:extLst>
          </p:cNvPr>
          <p:cNvSpPr txBox="1"/>
          <p:nvPr/>
        </p:nvSpPr>
        <p:spPr>
          <a:xfrm>
            <a:off x="4531376" y="5034469"/>
            <a:ext cx="2784393" cy="646331"/>
          </a:xfrm>
          <a:prstGeom prst="rect">
            <a:avLst/>
          </a:prstGeom>
          <a:noFill/>
        </p:spPr>
        <p:txBody>
          <a:bodyPr wrap="square" rtlCol="0">
            <a:spAutoFit/>
          </a:bodyPr>
          <a:lstStyle/>
          <a:p>
            <a:r>
              <a:rPr lang="en-GB" b="1" dirty="0"/>
              <a:t>Service – design and deliver the offer!</a:t>
            </a:r>
          </a:p>
        </p:txBody>
      </p:sp>
      <p:sp>
        <p:nvSpPr>
          <p:cNvPr id="25" name="TextBox 24">
            <a:extLst>
              <a:ext uri="{FF2B5EF4-FFF2-40B4-BE49-F238E27FC236}">
                <a16:creationId xmlns:a16="http://schemas.microsoft.com/office/drawing/2014/main" id="{8A01248F-5C6E-5621-2193-8B898BD24D33}"/>
              </a:ext>
            </a:extLst>
          </p:cNvPr>
          <p:cNvSpPr txBox="1"/>
          <p:nvPr/>
        </p:nvSpPr>
        <p:spPr>
          <a:xfrm>
            <a:off x="389611" y="-57802"/>
            <a:ext cx="2265028" cy="461665"/>
          </a:xfrm>
          <a:prstGeom prst="rect">
            <a:avLst/>
          </a:prstGeom>
          <a:noFill/>
        </p:spPr>
        <p:txBody>
          <a:bodyPr wrap="square" rtlCol="0">
            <a:spAutoFit/>
          </a:bodyPr>
          <a:lstStyle/>
          <a:p>
            <a:r>
              <a:rPr lang="en-GB" sz="2400" b="1" dirty="0"/>
              <a:t>Impact</a:t>
            </a:r>
          </a:p>
        </p:txBody>
      </p:sp>
      <p:pic>
        <p:nvPicPr>
          <p:cNvPr id="26" name="Picture 25">
            <a:extLst>
              <a:ext uri="{FF2B5EF4-FFF2-40B4-BE49-F238E27FC236}">
                <a16:creationId xmlns:a16="http://schemas.microsoft.com/office/drawing/2014/main" id="{A1721E4E-A536-409F-5023-B8F8D9F7D167}"/>
              </a:ext>
            </a:extLst>
          </p:cNvPr>
          <p:cNvPicPr>
            <a:picLocks noChangeAspect="1"/>
          </p:cNvPicPr>
          <p:nvPr/>
        </p:nvPicPr>
        <p:blipFill>
          <a:blip r:embed="rId5"/>
          <a:stretch>
            <a:fillRect/>
          </a:stretch>
        </p:blipFill>
        <p:spPr>
          <a:xfrm>
            <a:off x="9133822" y="64832"/>
            <a:ext cx="2965901" cy="1983880"/>
          </a:xfrm>
          <a:prstGeom prst="rect">
            <a:avLst/>
          </a:prstGeom>
        </p:spPr>
      </p:pic>
      <p:sp>
        <p:nvSpPr>
          <p:cNvPr id="27" name="TextBox 26">
            <a:extLst>
              <a:ext uri="{FF2B5EF4-FFF2-40B4-BE49-F238E27FC236}">
                <a16:creationId xmlns:a16="http://schemas.microsoft.com/office/drawing/2014/main" id="{E0CF7545-202A-B2C6-D799-BC69915203CF}"/>
              </a:ext>
            </a:extLst>
          </p:cNvPr>
          <p:cNvSpPr txBox="1"/>
          <p:nvPr/>
        </p:nvSpPr>
        <p:spPr>
          <a:xfrm>
            <a:off x="10381851" y="4553344"/>
            <a:ext cx="171787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entury Gothic"/>
                <a:ea typeface="+mn-ea"/>
                <a:cs typeface="+mn-cs"/>
              </a:rPr>
              <a:t>Policy/ org.- Engagement &amp; identifying support offer to address challenges </a:t>
            </a:r>
          </a:p>
        </p:txBody>
      </p:sp>
      <p:pic>
        <p:nvPicPr>
          <p:cNvPr id="28" name="Picture 27">
            <a:extLst>
              <a:ext uri="{FF2B5EF4-FFF2-40B4-BE49-F238E27FC236}">
                <a16:creationId xmlns:a16="http://schemas.microsoft.com/office/drawing/2014/main" id="{F34B86ED-AF93-ECD6-D38F-205F544367CD}"/>
              </a:ext>
            </a:extLst>
          </p:cNvPr>
          <p:cNvPicPr>
            <a:picLocks noChangeAspect="1"/>
          </p:cNvPicPr>
          <p:nvPr/>
        </p:nvPicPr>
        <p:blipFill>
          <a:blip r:embed="rId6"/>
          <a:stretch>
            <a:fillRect/>
          </a:stretch>
        </p:blipFill>
        <p:spPr>
          <a:xfrm>
            <a:off x="147688" y="4657184"/>
            <a:ext cx="2421623" cy="1816217"/>
          </a:xfrm>
          <a:prstGeom prst="rect">
            <a:avLst/>
          </a:prstGeom>
        </p:spPr>
      </p:pic>
      <p:sp>
        <p:nvSpPr>
          <p:cNvPr id="30" name="TextBox 29">
            <a:extLst>
              <a:ext uri="{FF2B5EF4-FFF2-40B4-BE49-F238E27FC236}">
                <a16:creationId xmlns:a16="http://schemas.microsoft.com/office/drawing/2014/main" id="{AA128CDE-6CE7-03C2-CE55-AC5C4B2E50B3}"/>
              </a:ext>
            </a:extLst>
          </p:cNvPr>
          <p:cNvSpPr txBox="1"/>
          <p:nvPr/>
        </p:nvSpPr>
        <p:spPr>
          <a:xfrm>
            <a:off x="2569311" y="5213871"/>
            <a:ext cx="1659377" cy="1600438"/>
          </a:xfrm>
          <a:prstGeom prst="rect">
            <a:avLst/>
          </a:prstGeom>
          <a:noFill/>
        </p:spPr>
        <p:txBody>
          <a:bodyPr wrap="square">
            <a:spAutoFit/>
          </a:bodyPr>
          <a:lstStyle/>
          <a:p>
            <a:r>
              <a:rPr kumimoji="0" lang="en-GB" sz="1400" b="0" i="0" u="none" strike="noStrike" kern="1200" cap="none" spc="0" normalizeH="0" baseline="0" noProof="0" dirty="0">
                <a:ln>
                  <a:noFill/>
                </a:ln>
                <a:solidFill>
                  <a:srgbClr val="333333"/>
                </a:solidFill>
                <a:effectLst/>
                <a:uLnTx/>
                <a:uFillTx/>
                <a:latin typeface="Century Gothic"/>
                <a:ea typeface="Times New Roman" panose="02020603050405020304" pitchFamily="18" charset="0"/>
                <a:cs typeface="Arial" panose="020B0604020202020204" pitchFamily="34" charset="0"/>
              </a:rPr>
              <a:t>develop a clear career pathway that spans educational and  leadership education &amp; exposure</a:t>
            </a:r>
            <a:endParaRPr lang="en-GB" sz="1400" dirty="0"/>
          </a:p>
        </p:txBody>
      </p:sp>
    </p:spTree>
    <p:extLst>
      <p:ext uri="{BB962C8B-B14F-4D97-AF65-F5344CB8AC3E}">
        <p14:creationId xmlns:p14="http://schemas.microsoft.com/office/powerpoint/2010/main" val="1633727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E64D1-E322-E5CA-841B-5933AA1B563C}"/>
              </a:ext>
            </a:extLst>
          </p:cNvPr>
          <p:cNvSpPr>
            <a:spLocks noGrp="1"/>
          </p:cNvSpPr>
          <p:nvPr>
            <p:ph type="title"/>
          </p:nvPr>
        </p:nvSpPr>
        <p:spPr>
          <a:xfrm>
            <a:off x="838200" y="365125"/>
            <a:ext cx="10515600" cy="1325563"/>
          </a:xfrm>
        </p:spPr>
        <p:txBody>
          <a:bodyPr anchor="ctr">
            <a:normAutofit/>
          </a:bodyPr>
          <a:lstStyle/>
          <a:p>
            <a:r>
              <a:rPr lang="en-US">
                <a:effectLst/>
              </a:rPr>
              <a:t>Implications for practice/education:</a:t>
            </a:r>
            <a:br>
              <a:rPr lang="en-GB">
                <a:effectLst/>
              </a:rPr>
            </a:br>
            <a:endParaRPr lang="en-GB"/>
          </a:p>
        </p:txBody>
      </p:sp>
      <p:sp>
        <p:nvSpPr>
          <p:cNvPr id="3" name="Content Placeholder 2">
            <a:extLst>
              <a:ext uri="{FF2B5EF4-FFF2-40B4-BE49-F238E27FC236}">
                <a16:creationId xmlns:a16="http://schemas.microsoft.com/office/drawing/2014/main" id="{CBC635EB-180E-3524-A458-03EE47EF13B6}"/>
              </a:ext>
            </a:extLst>
          </p:cNvPr>
          <p:cNvSpPr>
            <a:spLocks noGrp="1"/>
          </p:cNvSpPr>
          <p:nvPr>
            <p:ph sz="half" idx="1"/>
          </p:nvPr>
        </p:nvSpPr>
        <p:spPr>
          <a:xfrm>
            <a:off x="838200" y="1381125"/>
            <a:ext cx="4937760" cy="4791075"/>
          </a:xfrm>
        </p:spPr>
        <p:txBody>
          <a:bodyPr>
            <a:normAutofit fontScale="85000" lnSpcReduction="10000"/>
          </a:bodyPr>
          <a:lstStyle/>
          <a:p>
            <a:pPr marL="0" lvl="0" indent="0">
              <a:lnSpc>
                <a:spcPct val="90000"/>
              </a:lnSpc>
              <a:buNone/>
            </a:pPr>
            <a:r>
              <a:rPr lang="en-US" sz="1500" dirty="0">
                <a:effectLst/>
              </a:rPr>
              <a:t>The following key themes have been identified from the leadership scoping work as the key thematic areas for development: </a:t>
            </a:r>
            <a:endParaRPr lang="en-GB" sz="1500" dirty="0"/>
          </a:p>
          <a:p>
            <a:pPr marL="0" lvl="0" indent="0">
              <a:lnSpc>
                <a:spcPct val="90000"/>
              </a:lnSpc>
              <a:buNone/>
            </a:pPr>
            <a:endParaRPr lang="en-GB" sz="1500" dirty="0">
              <a:effectLst/>
            </a:endParaRPr>
          </a:p>
          <a:p>
            <a:pPr marL="342900" lvl="0" indent="-342900">
              <a:lnSpc>
                <a:spcPct val="90000"/>
              </a:lnSpc>
              <a:buFont typeface="Symbol" panose="05050102010706020507" pitchFamily="18" charset="2"/>
              <a:buChar char=""/>
            </a:pPr>
            <a:r>
              <a:rPr lang="en-US" sz="1500" dirty="0">
                <a:effectLst/>
              </a:rPr>
              <a:t>Role of the Senior Civil Servant </a:t>
            </a:r>
            <a:endParaRPr lang="en-GB" sz="1500" dirty="0">
              <a:effectLst/>
            </a:endParaRPr>
          </a:p>
          <a:p>
            <a:pPr marL="342900" lvl="0" indent="-342900">
              <a:lnSpc>
                <a:spcPct val="90000"/>
              </a:lnSpc>
              <a:buFont typeface="Symbol" panose="05050102010706020507" pitchFamily="18" charset="2"/>
              <a:buChar char=""/>
            </a:pPr>
            <a:r>
              <a:rPr lang="en-US" sz="1500" dirty="0">
                <a:effectLst/>
              </a:rPr>
              <a:t>Understanding the workings of government (devolved administrations) </a:t>
            </a:r>
            <a:endParaRPr lang="en-GB" sz="1500" dirty="0">
              <a:effectLst/>
            </a:endParaRPr>
          </a:p>
          <a:p>
            <a:pPr marL="342900" lvl="0" indent="-342900">
              <a:lnSpc>
                <a:spcPct val="90000"/>
              </a:lnSpc>
              <a:buFont typeface="Symbol" panose="05050102010706020507" pitchFamily="18" charset="2"/>
              <a:buChar char=""/>
            </a:pPr>
            <a:r>
              <a:rPr lang="en-US" sz="1500" dirty="0">
                <a:effectLst/>
              </a:rPr>
              <a:t>Buddying (civil service) </a:t>
            </a:r>
            <a:endParaRPr lang="en-GB" sz="1500" dirty="0">
              <a:effectLst/>
            </a:endParaRPr>
          </a:p>
          <a:p>
            <a:pPr marL="342900" lvl="0" indent="-342900">
              <a:lnSpc>
                <a:spcPct val="90000"/>
              </a:lnSpc>
              <a:buFont typeface="Symbol" panose="05050102010706020507" pitchFamily="18" charset="2"/>
              <a:buChar char=""/>
            </a:pPr>
            <a:r>
              <a:rPr lang="en-US" sz="1500" dirty="0">
                <a:effectLst/>
              </a:rPr>
              <a:t>Global &amp; national policy development </a:t>
            </a:r>
            <a:endParaRPr lang="en-GB" sz="1500" dirty="0">
              <a:effectLst/>
            </a:endParaRPr>
          </a:p>
          <a:p>
            <a:pPr marL="342900" lvl="0" indent="-342900">
              <a:lnSpc>
                <a:spcPct val="90000"/>
              </a:lnSpc>
              <a:buFont typeface="Symbol" panose="05050102010706020507" pitchFamily="18" charset="2"/>
              <a:buChar char=""/>
            </a:pPr>
            <a:r>
              <a:rPr lang="en-US" sz="1500" dirty="0">
                <a:effectLst/>
              </a:rPr>
              <a:t>Portfolio variation &amp; delivery</a:t>
            </a:r>
          </a:p>
          <a:p>
            <a:pPr marL="342900" lvl="0" indent="-342900">
              <a:lnSpc>
                <a:spcPct val="90000"/>
              </a:lnSpc>
              <a:buFont typeface="Symbol" panose="05050102010706020507" pitchFamily="18" charset="2"/>
              <a:buChar char=""/>
            </a:pPr>
            <a:r>
              <a:rPr lang="en-GB" sz="1500" dirty="0">
                <a:effectLst/>
              </a:rPr>
              <a:t>Nursing/ Midwifery contribution to healthcare</a:t>
            </a:r>
            <a:endParaRPr lang="en-GB" sz="1500" dirty="0"/>
          </a:p>
        </p:txBody>
      </p:sp>
      <p:sp>
        <p:nvSpPr>
          <p:cNvPr id="8" name="Content Placeholder 3">
            <a:extLst>
              <a:ext uri="{FF2B5EF4-FFF2-40B4-BE49-F238E27FC236}">
                <a16:creationId xmlns:a16="http://schemas.microsoft.com/office/drawing/2014/main" id="{AC4633CE-5AC8-2B44-AD7D-8257B91C165E}"/>
              </a:ext>
            </a:extLst>
          </p:cNvPr>
          <p:cNvSpPr>
            <a:spLocks noGrp="1"/>
          </p:cNvSpPr>
          <p:nvPr>
            <p:ph sz="half" idx="2"/>
          </p:nvPr>
        </p:nvSpPr>
        <p:spPr>
          <a:xfrm>
            <a:off x="6416040" y="1314450"/>
            <a:ext cx="4937760" cy="4720908"/>
          </a:xfrm>
        </p:spPr>
        <p:txBody>
          <a:bodyPr>
            <a:normAutofit fontScale="85000" lnSpcReduction="10000"/>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700" b="0" i="0" u="none" strike="noStrike" kern="1200" cap="none" spc="0" normalizeH="0" baseline="0" noProof="0" dirty="0">
                <a:ln>
                  <a:noFill/>
                </a:ln>
                <a:solidFill>
                  <a:srgbClr val="333333"/>
                </a:solidFill>
                <a:effectLst/>
                <a:uLnTx/>
                <a:uFillTx/>
                <a:ea typeface="Times New Roman" panose="02020603050405020304" pitchFamily="18" charset="0"/>
                <a:cs typeface="Arial" panose="020B0604020202020204" pitchFamily="34" charset="0"/>
              </a:rPr>
              <a:t>Most interviewees expressed an interest in creating a ‘Global GCNMO alumni faculty’ that  would serve to offer leaders a forum to meet regularly, share information, and offer support and learning from across the globe to other navigating the complexities of policy impact and shared challenges like workforce shortages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700" b="0" i="0" u="none" strike="noStrike" kern="1200" cap="none" spc="0" normalizeH="0" baseline="0" noProof="0" dirty="0">
              <a:ln>
                <a:noFill/>
              </a:ln>
              <a:solidFill>
                <a:srgbClr val="333333"/>
              </a:solidFill>
              <a:effectLst/>
              <a:uLnTx/>
              <a:uFillTx/>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700" b="0" i="0" u="none" strike="noStrike" kern="1200" cap="none" spc="0" normalizeH="0" baseline="0" noProof="0" dirty="0">
                <a:ln>
                  <a:noFill/>
                </a:ln>
                <a:solidFill>
                  <a:srgbClr val="333333"/>
                </a:solidFill>
                <a:effectLst/>
                <a:uLnTx/>
                <a:uFillTx/>
                <a:ea typeface="Times New Roman" panose="02020603050405020304" pitchFamily="18" charset="0"/>
                <a:cs typeface="Arial" panose="020B0604020202020204" pitchFamily="34" charset="0"/>
              </a:rPr>
              <a:t>Many of  the interviewees expressed  an interest in developing a clear career pathway that spans educational and  leadership education and exposure.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700" b="0" i="0" u="none" strike="noStrike" kern="1200" cap="none" spc="0" normalizeH="0" baseline="0" noProof="0" dirty="0">
              <a:ln>
                <a:noFill/>
              </a:ln>
              <a:solidFill>
                <a:srgbClr val="333333"/>
              </a:solidFill>
              <a:effectLst/>
              <a:uLnTx/>
              <a:uFillTx/>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700" b="0" i="0" u="none" strike="noStrike" kern="1200" cap="none" spc="0" normalizeH="0" baseline="0" noProof="0" dirty="0">
                <a:ln>
                  <a:noFill/>
                </a:ln>
                <a:solidFill>
                  <a:srgbClr val="333333"/>
                </a:solidFill>
                <a:effectLst/>
                <a:uLnTx/>
                <a:uFillTx/>
                <a:ea typeface="Arial" panose="020B0604020202020204" pitchFamily="34" charset="0"/>
                <a:cs typeface="Arial" panose="020B0604020202020204" pitchFamily="34" charset="0"/>
              </a:rPr>
              <a:t>Professional support is critical to ensure that leaders have a safe space to encourage open discussion, seek mentorship that is supported by other nurse leaders that can advise on career pathway.</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700" b="0" i="0" u="none" strike="noStrike" kern="1200" cap="none" spc="0" normalizeH="0" baseline="0" noProof="0" dirty="0">
              <a:ln>
                <a:noFill/>
              </a:ln>
              <a:solidFill>
                <a:srgbClr val="333333"/>
              </a:solidFill>
              <a:effectLst/>
              <a:uLnTx/>
              <a:uFillTx/>
              <a:ea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15000"/>
              </a:lnSpc>
              <a:spcBef>
                <a:spcPts val="0"/>
              </a:spcBef>
              <a:spcAft>
                <a:spcPts val="0"/>
              </a:spcAft>
              <a:buClrTx/>
              <a:buSzTx/>
              <a:buFont typeface="+mj-lt"/>
              <a:buAutoNum type="arabicPeriod"/>
              <a:tabLst/>
              <a:defRPr/>
            </a:pPr>
            <a:r>
              <a:rPr kumimoji="0" lang="en-US" sz="1700" b="0" i="0" u="none" strike="noStrike" kern="1200" cap="none" spc="0" normalizeH="0" baseline="0" noProof="0" dirty="0">
                <a:ln>
                  <a:noFill/>
                </a:ln>
                <a:solidFill>
                  <a:srgbClr val="333333"/>
                </a:solidFill>
                <a:effectLst/>
                <a:uLnTx/>
                <a:uFillTx/>
                <a:ea typeface="Arial" panose="020B0604020202020204" pitchFamily="34" charset="0"/>
                <a:cs typeface="Arial" panose="020B0604020202020204" pitchFamily="34" charset="0"/>
              </a:rPr>
              <a:t>All expressed that they are no other comprehensive offers or </a:t>
            </a:r>
            <a:r>
              <a:rPr kumimoji="0" lang="en-US" sz="1700" b="0" i="0" u="none" strike="noStrike" kern="1200" cap="none" spc="0" normalizeH="0" baseline="0" noProof="0" dirty="0" err="1">
                <a:ln>
                  <a:noFill/>
                </a:ln>
                <a:solidFill>
                  <a:srgbClr val="333333"/>
                </a:solidFill>
                <a:effectLst/>
                <a:uLnTx/>
                <a:uFillTx/>
                <a:ea typeface="Arial" panose="020B0604020202020204" pitchFamily="34" charset="0"/>
                <a:cs typeface="Arial" panose="020B0604020202020204" pitchFamily="34" charset="0"/>
              </a:rPr>
              <a:t>programmes</a:t>
            </a:r>
            <a:r>
              <a:rPr kumimoji="0" lang="en-US" sz="1700" b="0" i="0" u="none" strike="noStrike" kern="1200" cap="none" spc="0" normalizeH="0" baseline="0" noProof="0" dirty="0">
                <a:ln>
                  <a:noFill/>
                </a:ln>
                <a:solidFill>
                  <a:srgbClr val="333333"/>
                </a:solidFill>
                <a:effectLst/>
                <a:uLnTx/>
                <a:uFillTx/>
                <a:ea typeface="Arial" panose="020B0604020202020204" pitchFamily="34" charset="0"/>
                <a:cs typeface="Arial" panose="020B0604020202020204" pitchFamily="34" charset="0"/>
              </a:rPr>
              <a:t> in the UK designed specifically for this requirement. Most felt that creation of </a:t>
            </a:r>
            <a:r>
              <a:rPr kumimoji="0" lang="en-GB" sz="1700" b="0" i="0" u="none" strike="noStrike" kern="1200" cap="none" spc="0" normalizeH="0" baseline="0" noProof="0" dirty="0">
                <a:ln>
                  <a:noFill/>
                </a:ln>
                <a:solidFill>
                  <a:srgbClr val="333333"/>
                </a:solidFill>
                <a:effectLst/>
                <a:uLnTx/>
                <a:uFillTx/>
                <a:ea typeface="Arial" panose="020B0604020202020204" pitchFamily="34" charset="0"/>
                <a:cs typeface="Arial" panose="020B0604020202020204" pitchFamily="34" charset="0"/>
              </a:rPr>
              <a:t>a support ‘offer’ would be welcomed.</a:t>
            </a:r>
            <a:endParaRPr kumimoji="0" lang="en-GB" sz="1700" b="0" i="0" u="none" strike="noStrike" kern="1200" cap="none" spc="0" normalizeH="0" baseline="0" noProof="0" dirty="0">
              <a:ln>
                <a:noFill/>
              </a:ln>
              <a:solidFill>
                <a:srgbClr val="000000"/>
              </a:solidFill>
              <a:effectLst/>
              <a:uLnTx/>
              <a:uFillTx/>
              <a:ea typeface="Arial" panose="020B0604020202020204" pitchFamily="34" charset="0"/>
              <a:cs typeface="Arial" panose="020B0604020202020204" pitchFamily="34" charset="0"/>
            </a:endParaRPr>
          </a:p>
          <a:p>
            <a:endParaRPr lang="en-US" dirty="0"/>
          </a:p>
        </p:txBody>
      </p:sp>
      <p:sp>
        <p:nvSpPr>
          <p:cNvPr id="10" name="Date Placeholder 4">
            <a:extLst>
              <a:ext uri="{FF2B5EF4-FFF2-40B4-BE49-F238E27FC236}">
                <a16:creationId xmlns:a16="http://schemas.microsoft.com/office/drawing/2014/main" id="{7B2428B2-127E-A9AC-24B8-A0BB25C5E7A4}"/>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entury Gothic"/>
                <a:ea typeface="+mn-ea"/>
                <a:cs typeface="+mn-cs"/>
              </a:rPr>
              <a:t>21.09.2022</a:t>
            </a:r>
          </a:p>
        </p:txBody>
      </p:sp>
      <p:sp>
        <p:nvSpPr>
          <p:cNvPr id="12" name="Footer Placeholder 5">
            <a:extLst>
              <a:ext uri="{FF2B5EF4-FFF2-40B4-BE49-F238E27FC236}">
                <a16:creationId xmlns:a16="http://schemas.microsoft.com/office/drawing/2014/main" id="{CEBA8F8D-60DB-789E-7B29-D3A1EF594C8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entury Gothic"/>
                <a:ea typeface="+mn-ea"/>
                <a:cs typeface="+mn-cs"/>
              </a:rPr>
              <a:t>FNF Leadership Scholarship 2021</a:t>
            </a:r>
          </a:p>
          <a:p>
            <a:pPr>
              <a:spcAft>
                <a:spcPts val="600"/>
              </a:spcAft>
            </a:pPr>
            <a:endParaRPr lang="en-US" dirty="0"/>
          </a:p>
        </p:txBody>
      </p:sp>
      <p:sp>
        <p:nvSpPr>
          <p:cNvPr id="14" name="Slide Number Placeholder 6">
            <a:extLst>
              <a:ext uri="{FF2B5EF4-FFF2-40B4-BE49-F238E27FC236}">
                <a16:creationId xmlns:a16="http://schemas.microsoft.com/office/drawing/2014/main" id="{42ADC1B4-2BF1-D8F1-51BF-883AB756D9DD}"/>
              </a:ext>
            </a:extLst>
          </p:cNvPr>
          <p:cNvSpPr>
            <a:spLocks noGrp="1"/>
          </p:cNvSpPr>
          <p:nvPr>
            <p:ph type="sldNum" sz="quarter" idx="12"/>
          </p:nvPr>
        </p:nvSpPr>
        <p:spPr>
          <a:xfrm>
            <a:off x="8610600" y="6356350"/>
            <a:ext cx="2743200" cy="365125"/>
          </a:xfrm>
        </p:spPr>
        <p:txBody>
          <a:bodyPr/>
          <a:lstStyle/>
          <a:p>
            <a:pPr>
              <a:spcAft>
                <a:spcPts val="600"/>
              </a:spcAft>
            </a:pPr>
            <a:fld id="{B9713C8C-8E70-45D5-AE59-23E60168254E}" type="slidenum">
              <a:rPr lang="en-US" smtClean="0"/>
              <a:pPr>
                <a:spcAft>
                  <a:spcPts val="600"/>
                </a:spcAft>
              </a:pPr>
              <a:t>5</a:t>
            </a:fld>
            <a:endParaRPr lang="en-US"/>
          </a:p>
        </p:txBody>
      </p:sp>
    </p:spTree>
    <p:extLst>
      <p:ext uri="{BB962C8B-B14F-4D97-AF65-F5344CB8AC3E}">
        <p14:creationId xmlns:p14="http://schemas.microsoft.com/office/powerpoint/2010/main" val="2592329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729CCBC-5442-4C93-B800-2D4D325D32E4}"/>
              </a:ext>
            </a:extLst>
          </p:cNvPr>
          <p:cNvSpPr>
            <a:spLocks noGrp="1"/>
          </p:cNvSpPr>
          <p:nvPr>
            <p:ph type="title"/>
          </p:nvPr>
        </p:nvSpPr>
        <p:spPr>
          <a:xfrm>
            <a:off x="838200" y="365125"/>
            <a:ext cx="10515600" cy="1169611"/>
          </a:xfrm>
        </p:spPr>
        <p:txBody>
          <a:bodyPr>
            <a:normAutofit fontScale="90000"/>
          </a:bodyPr>
          <a:lstStyle/>
          <a:p>
            <a:r>
              <a:rPr lang="en-US" dirty="0"/>
              <a:t>Acknowledgements</a:t>
            </a:r>
            <a:r>
              <a:rPr kumimoji="0" lang="en-GB" sz="1400" b="0" i="0" u="none" strike="noStrike" kern="1200" cap="none" spc="0" normalizeH="0" baseline="0" noProof="0" dirty="0">
                <a:ln>
                  <a:noFill/>
                </a:ln>
                <a:solidFill>
                  <a:prstClr val="black"/>
                </a:solidFill>
                <a:effectLst/>
                <a:uLnTx/>
                <a:uFillTx/>
                <a:latin typeface="Vijaya" panose="02020604020202020204" pitchFamily="18" charset="0"/>
                <a:ea typeface="+mn-ea"/>
                <a:cs typeface="Vijaya" panose="02020604020202020204" pitchFamily="18" charset="0"/>
              </a:rPr>
              <a:t> </a:t>
            </a:r>
            <a:br>
              <a:rPr kumimoji="0" lang="en-GB" sz="1400" b="0" i="0" u="none" strike="noStrike" kern="1200" cap="none" spc="0" normalizeH="0" baseline="0" noProof="0" dirty="0">
                <a:ln>
                  <a:noFill/>
                </a:ln>
                <a:solidFill>
                  <a:prstClr val="black"/>
                </a:solidFill>
                <a:effectLst/>
                <a:uLnTx/>
                <a:uFillTx/>
                <a:latin typeface="Vijaya" panose="02020604020202020204" pitchFamily="18" charset="0"/>
                <a:ea typeface="+mn-ea"/>
                <a:cs typeface="Vijaya" panose="02020604020202020204" pitchFamily="18" charset="0"/>
              </a:rPr>
            </a:br>
            <a:br>
              <a:rPr kumimoji="0" lang="en-GB" sz="1400" b="0" i="0" u="none" strike="noStrike" kern="1200" cap="none" spc="0" normalizeH="0" baseline="0" noProof="0" dirty="0">
                <a:ln>
                  <a:noFill/>
                </a:ln>
                <a:solidFill>
                  <a:prstClr val="black"/>
                </a:solidFill>
                <a:effectLst/>
                <a:uLnTx/>
                <a:uFillTx/>
                <a:latin typeface="Vijaya" panose="02020604020202020204" pitchFamily="18" charset="0"/>
                <a:ea typeface="+mn-ea"/>
                <a:cs typeface="Vijaya" panose="02020604020202020204" pitchFamily="18" charset="0"/>
              </a:rPr>
            </a:br>
            <a:br>
              <a:rPr kumimoji="0" lang="en-GB" sz="1400" b="0" i="0" u="none" strike="noStrike" kern="1200" cap="none" spc="0" normalizeH="0" baseline="0" noProof="0" dirty="0">
                <a:ln>
                  <a:noFill/>
                </a:ln>
                <a:solidFill>
                  <a:prstClr val="black"/>
                </a:solidFill>
                <a:effectLst/>
                <a:uLnTx/>
                <a:uFillTx/>
                <a:latin typeface="Vijaya" panose="02020604020202020204" pitchFamily="18" charset="0"/>
                <a:ea typeface="+mn-ea"/>
                <a:cs typeface="Vijaya" panose="02020604020202020204" pitchFamily="18" charset="0"/>
              </a:rPr>
            </a:br>
            <a:r>
              <a:rPr kumimoji="0" lang="en-GB" sz="1800" b="0" i="0" u="none" strike="noStrike" kern="1200" cap="none" spc="0" normalizeH="0" baseline="0" noProof="0" dirty="0">
                <a:ln>
                  <a:noFill/>
                </a:ln>
                <a:solidFill>
                  <a:prstClr val="black"/>
                </a:solidFill>
                <a:effectLst/>
                <a:uLnTx/>
                <a:uFillTx/>
                <a:latin typeface="Vijaya" panose="02020604020202020204" pitchFamily="18" charset="0"/>
                <a:ea typeface="+mn-ea"/>
                <a:cs typeface="Vijaya" panose="02020604020202020204" pitchFamily="18" charset="0"/>
              </a:rPr>
              <a:t>I would like to take the time and give space for acknowledgement to the following  amazing women leaders who have </a:t>
            </a:r>
            <a:r>
              <a:rPr kumimoji="0" lang="en-GB" sz="1800" b="1" i="0" u="none" strike="noStrike" kern="1200" cap="none" spc="0" normalizeH="0" baseline="0" noProof="0" dirty="0">
                <a:ln>
                  <a:noFill/>
                </a:ln>
                <a:solidFill>
                  <a:prstClr val="black"/>
                </a:solidFill>
                <a:effectLst/>
                <a:uLnTx/>
                <a:uFillTx/>
                <a:latin typeface="Vijaya" panose="02020604020202020204" pitchFamily="18" charset="0"/>
                <a:ea typeface="+mn-ea"/>
                <a:cs typeface="Vijaya" panose="02020604020202020204" pitchFamily="18" charset="0"/>
              </a:rPr>
              <a:t>lifted as they climbed </a:t>
            </a:r>
            <a:r>
              <a:rPr kumimoji="0" lang="en-GB" sz="1800" b="0" i="0" u="none" strike="noStrike" kern="1200" cap="none" spc="0" normalizeH="0" baseline="0" noProof="0" dirty="0">
                <a:ln>
                  <a:noFill/>
                </a:ln>
                <a:solidFill>
                  <a:prstClr val="black"/>
                </a:solidFill>
                <a:effectLst/>
                <a:uLnTx/>
                <a:uFillTx/>
                <a:latin typeface="Vijaya" panose="02020604020202020204" pitchFamily="18" charset="0"/>
                <a:ea typeface="+mn-ea"/>
                <a:cs typeface="Vijaya" panose="02020604020202020204" pitchFamily="18" charset="0"/>
              </a:rPr>
              <a:t>and supported me to undertake and successfully complete the programme. </a:t>
            </a:r>
            <a:endParaRPr lang="en-US" sz="1800" dirty="0"/>
          </a:p>
        </p:txBody>
      </p:sp>
      <p:sp>
        <p:nvSpPr>
          <p:cNvPr id="8" name="Text Placeholder 7">
            <a:extLst>
              <a:ext uri="{FF2B5EF4-FFF2-40B4-BE49-F238E27FC236}">
                <a16:creationId xmlns:a16="http://schemas.microsoft.com/office/drawing/2014/main" id="{2EE63CD2-A142-4385-BA8D-E3DBBDE8F767}"/>
              </a:ext>
            </a:extLst>
          </p:cNvPr>
          <p:cNvSpPr>
            <a:spLocks noGrp="1"/>
          </p:cNvSpPr>
          <p:nvPr>
            <p:ph type="body" sz="quarter" idx="18"/>
          </p:nvPr>
        </p:nvSpPr>
        <p:spPr>
          <a:xfrm>
            <a:off x="304821" y="3856966"/>
            <a:ext cx="2057400" cy="731520"/>
          </a:xfrm>
        </p:spPr>
        <p:txBody>
          <a:bodyPr/>
          <a:lstStyle/>
          <a:p>
            <a:r>
              <a:rPr lang="en-US" dirty="0"/>
              <a:t>Dame Ruth May</a:t>
            </a:r>
            <a:endParaRPr lang="en-US" sz="2000" dirty="0">
              <a:latin typeface="+mj-lt"/>
            </a:endParaRPr>
          </a:p>
        </p:txBody>
      </p:sp>
      <p:sp>
        <p:nvSpPr>
          <p:cNvPr id="16" name="Text Placeholder 15">
            <a:extLst>
              <a:ext uri="{FF2B5EF4-FFF2-40B4-BE49-F238E27FC236}">
                <a16:creationId xmlns:a16="http://schemas.microsoft.com/office/drawing/2014/main" id="{A414389E-EAD9-4B6E-9B85-1F6843AC6CB7}"/>
              </a:ext>
            </a:extLst>
          </p:cNvPr>
          <p:cNvSpPr>
            <a:spLocks noGrp="1"/>
          </p:cNvSpPr>
          <p:nvPr>
            <p:ph type="body" sz="quarter" idx="26"/>
          </p:nvPr>
        </p:nvSpPr>
        <p:spPr>
          <a:xfrm>
            <a:off x="3702456" y="3843492"/>
            <a:ext cx="2057400" cy="731520"/>
          </a:xfrm>
        </p:spPr>
        <p:txBody>
          <a:bodyPr>
            <a:normAutofit fontScale="85000" lnSpcReduction="20000"/>
          </a:bodyPr>
          <a:lstStyle/>
          <a:p>
            <a:r>
              <a:rPr lang="en-US" sz="2000" dirty="0">
                <a:latin typeface="+mj-lt"/>
              </a:rPr>
              <a:t>Professor Dame Jill McLeod Clarke</a:t>
            </a:r>
          </a:p>
        </p:txBody>
      </p:sp>
      <p:sp>
        <p:nvSpPr>
          <p:cNvPr id="14" name="Text Placeholder 13">
            <a:extLst>
              <a:ext uri="{FF2B5EF4-FFF2-40B4-BE49-F238E27FC236}">
                <a16:creationId xmlns:a16="http://schemas.microsoft.com/office/drawing/2014/main" id="{BE8B7117-A519-4B56-9893-9D8BE5520B8E}"/>
              </a:ext>
            </a:extLst>
          </p:cNvPr>
          <p:cNvSpPr>
            <a:spLocks noGrp="1"/>
          </p:cNvSpPr>
          <p:nvPr>
            <p:ph type="body" sz="quarter" idx="24"/>
          </p:nvPr>
        </p:nvSpPr>
        <p:spPr>
          <a:xfrm>
            <a:off x="7188631" y="3653997"/>
            <a:ext cx="2057400" cy="731520"/>
          </a:xfrm>
        </p:spPr>
        <p:txBody>
          <a:bodyPr>
            <a:normAutofit fontScale="85000" lnSpcReduction="10000"/>
          </a:bodyPr>
          <a:lstStyle/>
          <a:p>
            <a:r>
              <a:rPr lang="en-US" sz="2000" dirty="0">
                <a:latin typeface="+mj-lt"/>
              </a:rPr>
              <a:t>Professor Greta Westwood</a:t>
            </a:r>
          </a:p>
        </p:txBody>
      </p:sp>
      <p:sp>
        <p:nvSpPr>
          <p:cNvPr id="12" name="Text Placeholder 11">
            <a:extLst>
              <a:ext uri="{FF2B5EF4-FFF2-40B4-BE49-F238E27FC236}">
                <a16:creationId xmlns:a16="http://schemas.microsoft.com/office/drawing/2014/main" id="{F088A138-11AC-4A09-ABC8-8DA1BF3A3C23}"/>
              </a:ext>
            </a:extLst>
          </p:cNvPr>
          <p:cNvSpPr>
            <a:spLocks noGrp="1"/>
          </p:cNvSpPr>
          <p:nvPr>
            <p:ph type="body" sz="quarter" idx="22"/>
          </p:nvPr>
        </p:nvSpPr>
        <p:spPr>
          <a:xfrm>
            <a:off x="9497709" y="3633850"/>
            <a:ext cx="2057400" cy="731520"/>
          </a:xfrm>
        </p:spPr>
        <p:txBody>
          <a:bodyPr>
            <a:normAutofit fontScale="92500"/>
          </a:bodyPr>
          <a:lstStyle/>
          <a:p>
            <a:r>
              <a:rPr lang="en-US" sz="2000" dirty="0">
                <a:latin typeface="+mj-lt"/>
              </a:rPr>
              <a:t>Professor Gemma Stacey </a:t>
            </a:r>
          </a:p>
        </p:txBody>
      </p:sp>
      <p:sp>
        <p:nvSpPr>
          <p:cNvPr id="15" name="Text Placeholder 14">
            <a:extLst>
              <a:ext uri="{FF2B5EF4-FFF2-40B4-BE49-F238E27FC236}">
                <a16:creationId xmlns:a16="http://schemas.microsoft.com/office/drawing/2014/main" id="{C15C2B3A-7767-4BAD-843D-060598064B66}"/>
              </a:ext>
            </a:extLst>
          </p:cNvPr>
          <p:cNvSpPr>
            <a:spLocks noGrp="1"/>
          </p:cNvSpPr>
          <p:nvPr>
            <p:ph type="body" sz="quarter" idx="25"/>
          </p:nvPr>
        </p:nvSpPr>
        <p:spPr>
          <a:xfrm>
            <a:off x="7393254" y="4288525"/>
            <a:ext cx="3814629" cy="644525"/>
          </a:xfrm>
        </p:spPr>
        <p:txBody>
          <a:bodyPr>
            <a:normAutofit/>
          </a:bodyPr>
          <a:lstStyle/>
          <a:p>
            <a:r>
              <a:rPr lang="en-US" sz="1600" dirty="0"/>
              <a:t>Florence Nightingale Foundation Team</a:t>
            </a:r>
          </a:p>
        </p:txBody>
      </p:sp>
      <p:sp>
        <p:nvSpPr>
          <p:cNvPr id="32" name="Slide Number Placeholder 31">
            <a:extLst>
              <a:ext uri="{FF2B5EF4-FFF2-40B4-BE49-F238E27FC236}">
                <a16:creationId xmlns:a16="http://schemas.microsoft.com/office/drawing/2014/main" id="{89BE6787-F451-403C-864D-CA5BF63B475A}"/>
              </a:ext>
            </a:extLst>
          </p:cNvPr>
          <p:cNvSpPr>
            <a:spLocks noGrp="1"/>
          </p:cNvSpPr>
          <p:nvPr>
            <p:ph type="sldNum" sz="quarter" idx="12"/>
          </p:nvPr>
        </p:nvSpPr>
        <p:spPr/>
        <p:txBody>
          <a:bodyPr/>
          <a:lstStyle/>
          <a:p>
            <a:fld id="{B9713C8C-8E70-45D5-AE59-23E60168254E}" type="slidenum">
              <a:rPr lang="en-US" smtClean="0"/>
              <a:t>6</a:t>
            </a:fld>
            <a:endParaRPr lang="en-US" dirty="0"/>
          </a:p>
        </p:txBody>
      </p:sp>
      <p:pic>
        <p:nvPicPr>
          <p:cNvPr id="6" name="Picture Placeholder 5" descr="A person smiling at the camera&#10;&#10;Description automatically generated with low confidence">
            <a:extLst>
              <a:ext uri="{FF2B5EF4-FFF2-40B4-BE49-F238E27FC236}">
                <a16:creationId xmlns:a16="http://schemas.microsoft.com/office/drawing/2014/main" id="{863480D5-C2E1-0D04-C53B-BBD0F4B552D3}"/>
              </a:ext>
            </a:extLst>
          </p:cNvPr>
          <p:cNvPicPr>
            <a:picLocks noGrp="1" noChangeAspect="1"/>
          </p:cNvPicPr>
          <p:nvPr>
            <p:ph type="pic" sz="quarter" idx="13"/>
          </p:nvPr>
        </p:nvPicPr>
        <p:blipFill>
          <a:blip r:embed="rId2"/>
          <a:srcRect l="8724" r="8724"/>
          <a:stretch>
            <a:fillRect/>
          </a:stretch>
        </p:blipFill>
        <p:spPr>
          <a:xfrm>
            <a:off x="328399" y="1828611"/>
            <a:ext cx="2053232" cy="1662194"/>
          </a:xfrm>
        </p:spPr>
      </p:pic>
      <p:pic>
        <p:nvPicPr>
          <p:cNvPr id="22" name="Picture Placeholder 21" descr="A picture containing wall, person, indoor, smiling&#10;&#10;Description automatically generated">
            <a:extLst>
              <a:ext uri="{FF2B5EF4-FFF2-40B4-BE49-F238E27FC236}">
                <a16:creationId xmlns:a16="http://schemas.microsoft.com/office/drawing/2014/main" id="{E0F7BF6D-48A1-883E-507A-E1DDDC2DBEC0}"/>
              </a:ext>
            </a:extLst>
          </p:cNvPr>
          <p:cNvPicPr>
            <a:picLocks noGrp="1" noChangeAspect="1"/>
          </p:cNvPicPr>
          <p:nvPr>
            <p:ph type="pic" sz="quarter" idx="14"/>
          </p:nvPr>
        </p:nvPicPr>
        <p:blipFill>
          <a:blip r:embed="rId3"/>
          <a:srcRect t="16261" b="16261"/>
          <a:stretch>
            <a:fillRect/>
          </a:stretch>
        </p:blipFill>
        <p:spPr>
          <a:xfrm>
            <a:off x="3629239" y="1935993"/>
            <a:ext cx="2053231" cy="1662194"/>
          </a:xfrm>
        </p:spPr>
      </p:pic>
      <p:pic>
        <p:nvPicPr>
          <p:cNvPr id="37" name="Picture Placeholder 36" descr="A person with blonde hair&#10;&#10;Description automatically generated with low confidence">
            <a:extLst>
              <a:ext uri="{FF2B5EF4-FFF2-40B4-BE49-F238E27FC236}">
                <a16:creationId xmlns:a16="http://schemas.microsoft.com/office/drawing/2014/main" id="{28BF1721-9C85-E9AF-B66F-5C19EF73A01C}"/>
              </a:ext>
            </a:extLst>
          </p:cNvPr>
          <p:cNvPicPr>
            <a:picLocks noGrp="1" noChangeAspect="1"/>
          </p:cNvPicPr>
          <p:nvPr>
            <p:ph type="pic" sz="quarter" idx="15"/>
          </p:nvPr>
        </p:nvPicPr>
        <p:blipFill rotWithShape="1">
          <a:blip r:embed="rId4"/>
          <a:srcRect l="1666" t="-15960" r="1666" b="-15960"/>
          <a:stretch/>
        </p:blipFill>
        <p:spPr>
          <a:xfrm>
            <a:off x="6930078" y="1901486"/>
            <a:ext cx="2053231" cy="1662194"/>
          </a:xfrm>
        </p:spPr>
      </p:pic>
      <p:pic>
        <p:nvPicPr>
          <p:cNvPr id="41" name="Picture Placeholder 40" descr="A person smiling for the camera&#10;&#10;Description automatically generated with medium confidence">
            <a:extLst>
              <a:ext uri="{FF2B5EF4-FFF2-40B4-BE49-F238E27FC236}">
                <a16:creationId xmlns:a16="http://schemas.microsoft.com/office/drawing/2014/main" id="{E425323F-962C-B796-AD71-8722D98F762C}"/>
              </a:ext>
            </a:extLst>
          </p:cNvPr>
          <p:cNvPicPr>
            <a:picLocks noGrp="1" noChangeAspect="1"/>
          </p:cNvPicPr>
          <p:nvPr>
            <p:ph type="pic" sz="quarter" idx="16"/>
          </p:nvPr>
        </p:nvPicPr>
        <p:blipFill>
          <a:blip r:embed="rId5"/>
          <a:srcRect t="1456" b="1456"/>
          <a:stretch>
            <a:fillRect/>
          </a:stretch>
        </p:blipFill>
        <p:spPr>
          <a:xfrm>
            <a:off x="9300569" y="1789104"/>
            <a:ext cx="2053231" cy="1662194"/>
          </a:xfrm>
        </p:spPr>
      </p:pic>
      <p:sp>
        <p:nvSpPr>
          <p:cNvPr id="44" name="TextBox 43">
            <a:extLst>
              <a:ext uri="{FF2B5EF4-FFF2-40B4-BE49-F238E27FC236}">
                <a16:creationId xmlns:a16="http://schemas.microsoft.com/office/drawing/2014/main" id="{589D2DB2-30CD-B987-1E16-284E8C5476F4}"/>
              </a:ext>
            </a:extLst>
          </p:cNvPr>
          <p:cNvSpPr txBox="1"/>
          <p:nvPr/>
        </p:nvSpPr>
        <p:spPr>
          <a:xfrm>
            <a:off x="226941" y="4954647"/>
            <a:ext cx="2872509" cy="1384995"/>
          </a:xfrm>
          <a:prstGeom prst="rect">
            <a:avLst/>
          </a:prstGeom>
          <a:noFill/>
        </p:spPr>
        <p:txBody>
          <a:bodyPr wrap="square" rtlCol="0">
            <a:spAutoFit/>
          </a:bodyPr>
          <a:lstStyle/>
          <a:p>
            <a:r>
              <a:rPr lang="en-GB" sz="1400" dirty="0">
                <a:latin typeface="Vijaya" panose="02020604020202020204" pitchFamily="18" charset="0"/>
                <a:cs typeface="Vijaya" panose="02020604020202020204" pitchFamily="18" charset="0"/>
              </a:rPr>
              <a:t>To my sponsor- Dame Ruth May thank you for you unwavering support and belief in me, even when I wanted to turn back- you gave me options and willed me to keep going!  For the opportunity to rise higher, and for being such an incredible ally. Thank you for everything. </a:t>
            </a:r>
          </a:p>
        </p:txBody>
      </p:sp>
      <p:sp>
        <p:nvSpPr>
          <p:cNvPr id="47" name="TextBox 46">
            <a:extLst>
              <a:ext uri="{FF2B5EF4-FFF2-40B4-BE49-F238E27FC236}">
                <a16:creationId xmlns:a16="http://schemas.microsoft.com/office/drawing/2014/main" id="{D528041A-7DA5-5299-362D-570D0264D51A}"/>
              </a:ext>
            </a:extLst>
          </p:cNvPr>
          <p:cNvSpPr txBox="1"/>
          <p:nvPr/>
        </p:nvSpPr>
        <p:spPr>
          <a:xfrm>
            <a:off x="3836680" y="4941762"/>
            <a:ext cx="2743200" cy="1382751"/>
          </a:xfrm>
          <a:prstGeom prst="rect">
            <a:avLst/>
          </a:prstGeom>
          <a:noFill/>
        </p:spPr>
        <p:txBody>
          <a:bodyPr wrap="square" rtlCol="0">
            <a:spAutoFit/>
          </a:bodyPr>
          <a:lstStyle/>
          <a:p>
            <a:pPr marR="0" lvl="0" algn="l" defTabSz="914400" rtl="0" eaLnBrk="1" fontAlgn="auto" latinLnBrk="0" hangingPunct="1">
              <a:lnSpc>
                <a:spcPct val="115000"/>
              </a:lnSpc>
              <a:spcBef>
                <a:spcPts val="1200"/>
              </a:spcBef>
              <a:spcAft>
                <a:spcPts val="200"/>
              </a:spcAft>
              <a:buClr>
                <a:srgbClr val="E88B33"/>
              </a:buClr>
              <a:buSzPct val="100000"/>
              <a:tabLst/>
              <a:defRPr/>
            </a:pPr>
            <a:r>
              <a:rPr kumimoji="0" lang="en-US" sz="1400" b="0" i="0" u="none" strike="noStrike" kern="1200" cap="none" spc="0" normalizeH="0" baseline="0" noProof="0" dirty="0">
                <a:ln>
                  <a:noFill/>
                </a:ln>
                <a:solidFill>
                  <a:srgbClr val="000000"/>
                </a:solidFill>
                <a:effectLst/>
                <a:uLnTx/>
                <a:uFillTx/>
                <a:latin typeface="Vijaya" panose="02020604020202020204" pitchFamily="18" charset="0"/>
                <a:ea typeface="Arial" panose="020B0604020202020204" pitchFamily="34" charset="0"/>
                <a:cs typeface="Vijaya" panose="02020604020202020204" pitchFamily="18" charset="0"/>
              </a:rPr>
              <a:t>Jill, you have been a fabulous and amazing mentor, and I have loved every session of sharing insights, listening, learning, and being challenged along my journey. Thank you so very much for the friendship too</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a:t>
            </a: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566ED4BF-79A4-84E5-10A6-9B5EBB083BE6}"/>
              </a:ext>
            </a:extLst>
          </p:cNvPr>
          <p:cNvSpPr txBox="1"/>
          <p:nvPr/>
        </p:nvSpPr>
        <p:spPr>
          <a:xfrm>
            <a:off x="7818622" y="4986980"/>
            <a:ext cx="3535178" cy="1358064"/>
          </a:xfrm>
          <a:prstGeom prst="rect">
            <a:avLst/>
          </a:prstGeom>
          <a:noFill/>
        </p:spPr>
        <p:txBody>
          <a:bodyPr wrap="square" rtlCol="0">
            <a:spAutoFit/>
          </a:bodyPr>
          <a:lstStyle/>
          <a:p>
            <a:pPr>
              <a:lnSpc>
                <a:spcPct val="150000"/>
              </a:lnSpc>
            </a:pPr>
            <a:r>
              <a:rPr kumimoji="0" lang="en-GB" sz="1400" b="0" i="0" u="none" strike="noStrike" kern="1200" cap="none" spc="0" normalizeH="0" baseline="0" noProof="0" dirty="0">
                <a:ln>
                  <a:noFill/>
                </a:ln>
                <a:solidFill>
                  <a:srgbClr val="000000">
                    <a:lumMod val="75000"/>
                    <a:lumOff val="25000"/>
                  </a:srgbClr>
                </a:solidFill>
                <a:effectLst/>
                <a:uLnTx/>
                <a:uFillTx/>
                <a:latin typeface="Vijaya" panose="02020604020202020204" pitchFamily="18" charset="0"/>
                <a:ea typeface="Times New Roman" panose="02020603050405020304" pitchFamily="18" charset="0"/>
                <a:cs typeface="Vijaya" panose="02020604020202020204" pitchFamily="18" charset="0"/>
              </a:rPr>
              <a:t>And finally thank you to Greta, Gemma and all at the FNF for this wonderful opportunity, I feel deeply privileged and indebted to you for opening the profession up to a such a wonderful world of possibility.</a:t>
            </a:r>
            <a:endParaRPr lang="en-GB" sz="1400" dirty="0">
              <a:latin typeface="Vijaya" panose="02020604020202020204" pitchFamily="18" charset="0"/>
              <a:cs typeface="Vijaya" panose="02020604020202020204" pitchFamily="18" charset="0"/>
            </a:endParaRPr>
          </a:p>
        </p:txBody>
      </p:sp>
    </p:spTree>
    <p:extLst>
      <p:ext uri="{BB962C8B-B14F-4D97-AF65-F5344CB8AC3E}">
        <p14:creationId xmlns:p14="http://schemas.microsoft.com/office/powerpoint/2010/main" val="3937857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E08A1-FEAA-4F21-96E4-5A57CFAABBE2}"/>
              </a:ext>
            </a:extLst>
          </p:cNvPr>
          <p:cNvSpPr>
            <a:spLocks noGrp="1"/>
          </p:cNvSpPr>
          <p:nvPr>
            <p:ph type="title"/>
          </p:nvPr>
        </p:nvSpPr>
        <p:spPr/>
        <p:txBody>
          <a:bodyPr/>
          <a:lstStyle/>
          <a:p>
            <a:r>
              <a:rPr lang="en-US" dirty="0"/>
              <a:t>The way to get started is to quit talking and begin doing.</a:t>
            </a:r>
          </a:p>
        </p:txBody>
      </p:sp>
      <p:sp>
        <p:nvSpPr>
          <p:cNvPr id="3" name="Text Placeholder 2">
            <a:extLst>
              <a:ext uri="{FF2B5EF4-FFF2-40B4-BE49-F238E27FC236}">
                <a16:creationId xmlns:a16="http://schemas.microsoft.com/office/drawing/2014/main" id="{9643DD3A-BCEA-4181-8BC4-61E1A84D5AC7}"/>
              </a:ext>
            </a:extLst>
          </p:cNvPr>
          <p:cNvSpPr>
            <a:spLocks noGrp="1"/>
          </p:cNvSpPr>
          <p:nvPr>
            <p:ph type="body" sz="quarter" idx="13"/>
          </p:nvPr>
        </p:nvSpPr>
        <p:spPr>
          <a:xfrm>
            <a:off x="3877056" y="4297679"/>
            <a:ext cx="4434840" cy="1616559"/>
          </a:xfrm>
        </p:spPr>
        <p:txBody>
          <a:bodyPr>
            <a:normAutofit fontScale="70000" lnSpcReduction="20000"/>
          </a:bodyPr>
          <a:lstStyle/>
          <a:p>
            <a:r>
              <a:rPr lang="en-US" cap="none" dirty="0">
                <a:solidFill>
                  <a:srgbClr val="FFFFFF"/>
                </a:solidFill>
                <a:latin typeface="+mj-lt"/>
              </a:rPr>
              <a:t>Walt Disney</a:t>
            </a:r>
          </a:p>
          <a:p>
            <a:endParaRPr lang="en-US" dirty="0">
              <a:solidFill>
                <a:srgbClr val="FFFFFF"/>
              </a:solidFill>
            </a:endParaRPr>
          </a:p>
          <a:p>
            <a:endParaRPr lang="en-US" cap="none" dirty="0">
              <a:solidFill>
                <a:srgbClr val="FFFFFF"/>
              </a:solidFill>
              <a:latin typeface="+mj-lt"/>
            </a:endParaRPr>
          </a:p>
          <a:p>
            <a:r>
              <a:rPr lang="en-US" sz="5800" dirty="0">
                <a:solidFill>
                  <a:srgbClr val="FFFFFF"/>
                </a:solidFill>
              </a:rPr>
              <a:t>Thank you!</a:t>
            </a:r>
          </a:p>
          <a:p>
            <a:endParaRPr lang="en-US" cap="none" dirty="0">
              <a:solidFill>
                <a:srgbClr val="FFFFFF"/>
              </a:solidFill>
              <a:latin typeface="+mj-lt"/>
            </a:endParaRPr>
          </a:p>
        </p:txBody>
      </p:sp>
      <p:sp>
        <p:nvSpPr>
          <p:cNvPr id="4" name="Date Placeholder 3">
            <a:extLst>
              <a:ext uri="{FF2B5EF4-FFF2-40B4-BE49-F238E27FC236}">
                <a16:creationId xmlns:a16="http://schemas.microsoft.com/office/drawing/2014/main" id="{43E96533-0ABC-43CF-A178-990FE4A0AE10}"/>
              </a:ext>
            </a:extLst>
          </p:cNvPr>
          <p:cNvSpPr>
            <a:spLocks noGrp="1"/>
          </p:cNvSpPr>
          <p:nvPr>
            <p:ph type="dt" sz="half" idx="10"/>
          </p:nvPr>
        </p:nvSpPr>
        <p:spPr/>
        <p:txBody>
          <a:bodyPr/>
          <a:lstStyle/>
          <a:p>
            <a:r>
              <a:rPr lang="en-US" dirty="0"/>
              <a:t>9/3/20XX</a:t>
            </a:r>
          </a:p>
        </p:txBody>
      </p:sp>
      <p:sp>
        <p:nvSpPr>
          <p:cNvPr id="5" name="Footer Placeholder 4">
            <a:extLst>
              <a:ext uri="{FF2B5EF4-FFF2-40B4-BE49-F238E27FC236}">
                <a16:creationId xmlns:a16="http://schemas.microsoft.com/office/drawing/2014/main" id="{5D109D7B-C32A-4E78-8DDF-03685549555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entury Gothic"/>
                <a:ea typeface="+mn-ea"/>
                <a:cs typeface="+mn-cs"/>
              </a:rPr>
              <a:t>FNF Leadership Scholarship 2021</a:t>
            </a:r>
          </a:p>
        </p:txBody>
      </p:sp>
      <p:sp>
        <p:nvSpPr>
          <p:cNvPr id="6" name="Slide Number Placeholder 5">
            <a:extLst>
              <a:ext uri="{FF2B5EF4-FFF2-40B4-BE49-F238E27FC236}">
                <a16:creationId xmlns:a16="http://schemas.microsoft.com/office/drawing/2014/main" id="{ABC57B06-3F43-4092-8AB5-0AC06017930A}"/>
              </a:ext>
            </a:extLst>
          </p:cNvPr>
          <p:cNvSpPr>
            <a:spLocks noGrp="1"/>
          </p:cNvSpPr>
          <p:nvPr>
            <p:ph type="sldNum" sz="quarter" idx="12"/>
          </p:nvPr>
        </p:nvSpPr>
        <p:spPr/>
        <p:txBody>
          <a:bodyPr/>
          <a:lstStyle/>
          <a:p>
            <a:fld id="{B9713C8C-8E70-45D5-AE59-23E60168254E}" type="slidenum">
              <a:rPr lang="en-US" smtClean="0"/>
              <a:t>7</a:t>
            </a:fld>
            <a:endParaRPr lang="en-US" dirty="0"/>
          </a:p>
        </p:txBody>
      </p:sp>
    </p:spTree>
    <p:extLst>
      <p:ext uri="{BB962C8B-B14F-4D97-AF65-F5344CB8AC3E}">
        <p14:creationId xmlns:p14="http://schemas.microsoft.com/office/powerpoint/2010/main" val="3079534048"/>
      </p:ext>
    </p:extLst>
  </p:cSld>
  <p:clrMapOvr>
    <a:masterClrMapping/>
  </p:clrMapOvr>
</p:sld>
</file>

<file path=ppt/theme/theme1.xml><?xml version="1.0" encoding="utf-8"?>
<a:theme xmlns:a="http://schemas.openxmlformats.org/drawingml/2006/main" name="Brush">
  <a:themeElements>
    <a:clrScheme name="Custom 17">
      <a:dk1>
        <a:sysClr val="windowText" lastClr="000000"/>
      </a:dk1>
      <a:lt1>
        <a:sysClr val="window" lastClr="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 id="{83ACE2F6-3F27-4C0C-9F26-3A644E012A31}" vid="{2791EB26-28CE-473B-9B2E-6D68997E89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C94D1CC6BEA34E9AA1779B36B1B2A0" ma:contentTypeVersion="16" ma:contentTypeDescription="Create a new document." ma:contentTypeScope="" ma:versionID="59ba4ba4f22d39d18191fb47fefa345d">
  <xsd:schema xmlns:xsd="http://www.w3.org/2001/XMLSchema" xmlns:xs="http://www.w3.org/2001/XMLSchema" xmlns:p="http://schemas.microsoft.com/office/2006/metadata/properties" xmlns:ns2="b8c08a1a-ad1a-4866-b1f2-61282183b9ad" xmlns:ns3="94e31825-1b5b-46d6-8f01-255c31edb697" targetNamespace="http://schemas.microsoft.com/office/2006/metadata/properties" ma:root="true" ma:fieldsID="60d6a583097cd057bd376ba7bd9333ce" ns2:_="" ns3:_="">
    <xsd:import namespace="b8c08a1a-ad1a-4866-b1f2-61282183b9ad"/>
    <xsd:import namespace="94e31825-1b5b-46d6-8f01-255c31edb69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AcceptableCriteri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c08a1a-ad1a-4866-b1f2-61282183b9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5fbbe64f-ab06-47c0-9cdf-67861baca379"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AcceptableCriteria" ma:index="22" nillable="true" ma:displayName="Acceptable Criteria " ma:default="1" ma:description="Scholar publications to be included in FNF Showcase" ma:format="Dropdown" ma:internalName="AcceptableCriteria">
      <xsd:simpleType>
        <xsd:restriction base="dms:Boolean"/>
      </xsd:simpleType>
    </xsd:element>
    <xsd:element name="MediaServiceLocation" ma:index="23"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e31825-1b5b-46d6-8f01-255c31edb69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2082643-47a5-4925-97fe-9ae8dc93f4ca}" ma:internalName="TaxCatchAll" ma:showField="CatchAllData" ma:web="94e31825-1b5b-46d6-8f01-255c31edb697">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b8c08a1a-ad1a-4866-b1f2-61282183b9ad" xsi:nil="true"/>
    <AcceptableCriteria xmlns="b8c08a1a-ad1a-4866-b1f2-61282183b9ad">true</AcceptableCriteria>
    <lcf76f155ced4ddcb4097134ff3c332f xmlns="b8c08a1a-ad1a-4866-b1f2-61282183b9ad">
      <Terms xmlns="http://schemas.microsoft.com/office/infopath/2007/PartnerControls"/>
    </lcf76f155ced4ddcb4097134ff3c332f>
    <TaxCatchAll xmlns="94e31825-1b5b-46d6-8f01-255c31edb697" xsi:nil="true"/>
  </documentManagement>
</p:properties>
</file>

<file path=customXml/itemProps1.xml><?xml version="1.0" encoding="utf-8"?>
<ds:datastoreItem xmlns:ds="http://schemas.openxmlformats.org/officeDocument/2006/customXml" ds:itemID="{F3854623-E916-46D0-B97E-6C6576611E61}"/>
</file>

<file path=customXml/itemProps2.xml><?xml version="1.0" encoding="utf-8"?>
<ds:datastoreItem xmlns:ds="http://schemas.openxmlformats.org/officeDocument/2006/customXml" ds:itemID="{C0DCE9DA-F7FD-45FA-83B7-D9813A44258A}">
  <ds:schemaRefs>
    <ds:schemaRef ds:uri="http://schemas.microsoft.com/sharepoint/v3/contenttype/forms"/>
  </ds:schemaRefs>
</ds:datastoreItem>
</file>

<file path=customXml/itemProps3.xml><?xml version="1.0" encoding="utf-8"?>
<ds:datastoreItem xmlns:ds="http://schemas.openxmlformats.org/officeDocument/2006/customXml" ds:itemID="{9DFCC198-DBFA-46B2-A241-8E3888E63670}">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{FE344C8A-ABC7-478C-A8DE-54D3239D847F}tf89080264_win32</Template>
  <TotalTime>590</TotalTime>
  <Words>927</Words>
  <Application>Microsoft Office PowerPoint</Application>
  <PresentationFormat>Widescreen</PresentationFormat>
  <Paragraphs>96</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Century Gothic</vt:lpstr>
      <vt:lpstr>Elephant</vt:lpstr>
      <vt:lpstr>Symbol</vt:lpstr>
      <vt:lpstr>Times New Roman</vt:lpstr>
      <vt:lpstr>Vijaya</vt:lpstr>
      <vt:lpstr>Brush</vt:lpstr>
      <vt:lpstr>Sue Tranka  CNO Wales </vt:lpstr>
      <vt:lpstr>Agenda</vt:lpstr>
      <vt:lpstr>Quality Improvement project:   Scoping the educational and lived experience of  Government Chief Nursing officers   Aim: to develop support offer for aspirant and new GCNOs.</vt:lpstr>
      <vt:lpstr>PowerPoint Presentation</vt:lpstr>
      <vt:lpstr>Implications for practice/education: </vt:lpstr>
      <vt:lpstr>Acknowledgements    I would like to take the time and give space for acknowledgement to the following  amazing women leaders who have lifted as they climbed and supported me to undertake and successfully complete the programme. </vt:lpstr>
      <vt:lpstr>The way to get started is to quit talking and begin doing.</vt:lpstr>
    </vt:vector>
  </TitlesOfParts>
  <Company>Welsh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Sue Tranka  CNO Wales </dc:title>
  <dc:creator>Tranka, Sue (HSS - Quality &amp; Nursing - Nursing Directorate)</dc:creator>
  <cp:lastModifiedBy>Tranka, Sue (HSS - Quality &amp; Nursing - Nursing Directorate)</cp:lastModifiedBy>
  <cp:revision>2</cp:revision>
  <dcterms:created xsi:type="dcterms:W3CDTF">2022-09-21T07:28:26Z</dcterms:created>
  <dcterms:modified xsi:type="dcterms:W3CDTF">2022-09-21T17:31:01Z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0x01010079C94D1CC6BEA34E9AA1779B36B1B2A0</vt:lpwstr>
  </property>
</Properties>
</file>